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59" r:id="rId5"/>
    <p:sldId id="261" r:id="rId6"/>
    <p:sldId id="262" r:id="rId7"/>
    <p:sldId id="266" r:id="rId8"/>
    <p:sldId id="267" r:id="rId9"/>
    <p:sldId id="268" r:id="rId10"/>
    <p:sldId id="269" r:id="rId11"/>
    <p:sldId id="270" r:id="rId12"/>
    <p:sldId id="271" r:id="rId13"/>
    <p:sldId id="272" r:id="rId14"/>
    <p:sldId id="274"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0173717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6" name="Footer Placeholder 5"/>
          <p:cNvSpPr>
            <a:spLocks noGrp="1"/>
          </p:cNvSpPr>
          <p:nvPr>
            <p:ph type="ftr" sz="quarter" idx="11"/>
          </p:nvPr>
        </p:nvSpPr>
        <p:spPr/>
        <p:txBody>
          <a:bodyPr/>
          <a:lstStyle/>
          <a:p>
            <a:endParaRPr lang="en-US">
              <a:solidFill>
                <a:srgbClr val="FFFFFF"/>
              </a:solidFill>
            </a:endParaRPr>
          </a:p>
        </p:txBody>
      </p:sp>
      <p:sp>
        <p:nvSpPr>
          <p:cNvPr id="7" name="Slide Number Placeholder 6"/>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530974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13809303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4272672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5"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31915584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4"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8428475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70F276-1833-4A75-9C1D-A56E2295A68D}" type="datetimeFigureOut">
              <a:rPr lang="en-US" smtClean="0"/>
              <a:pPr/>
              <a:t>11/30/2022</a:t>
            </a:fld>
            <a:endParaRPr lang="en-US" dirty="0"/>
          </a:p>
        </p:txBody>
      </p:sp>
      <p:sp>
        <p:nvSpPr>
          <p:cNvPr id="4" name="Footer Placeholder 4"/>
          <p:cNvSpPr>
            <a:spLocks noGrp="1"/>
          </p:cNvSpPr>
          <p:nvPr>
            <p:ph type="ftr" sz="quarter" idx="11"/>
          </p:nvPr>
        </p:nvSpPr>
        <p:spPr/>
        <p:txBody>
          <a:bodyPr/>
          <a:lstStyle/>
          <a:p>
            <a:endParaRPr lang="en-US">
              <a:solidFill>
                <a:srgbClr val="FFFFFF"/>
              </a:solidFill>
            </a:endParaRPr>
          </a:p>
        </p:txBody>
      </p:sp>
      <p:sp>
        <p:nvSpPr>
          <p:cNvPr id="6" name="Slide Number Placeholder 5"/>
          <p:cNvSpPr>
            <a:spLocks noGrp="1"/>
          </p:cNvSpPr>
          <p:nvPr>
            <p:ph type="sldNum" sz="quarter" idx="12"/>
          </p:nvPr>
        </p:nvSpPr>
        <p:spPr/>
        <p:txBody>
          <a:bodyPr/>
          <a:lstStyle/>
          <a:p>
            <a:fld id="{28844951-7827-47D4-8276-7DDE1FA7D85A}" type="slidenum">
              <a:rPr lang="en-US" smtClean="0"/>
              <a:pPr/>
              <a:t>‹#›</a:t>
            </a:fld>
            <a:endParaRPr lang="en-US"/>
          </a:p>
        </p:txBody>
      </p:sp>
    </p:spTree>
    <p:extLst>
      <p:ext uri="{BB962C8B-B14F-4D97-AF65-F5344CB8AC3E}">
        <p14:creationId xmlns:p14="http://schemas.microsoft.com/office/powerpoint/2010/main" val="25588456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101509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074490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2634969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402206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70F276-1833-4A75-9C1D-A56E2295A68D}"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699790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70F276-1833-4A75-9C1D-A56E2295A68D}" type="datetimeFigureOut">
              <a:rPr lang="en-US" smtClean="0"/>
              <a:t>11/30/2022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795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367510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332751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AA70F276-1833-4A75-9C1D-A56E2295A68D}" type="datetimeFigureOut">
              <a:rPr lang="en-US" smtClean="0"/>
              <a:t>11/30/2022</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12852564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A70F276-1833-4A75-9C1D-A56E2295A68D}" type="datetimeFigureOut">
              <a:rPr lang="en-US" smtClean="0"/>
              <a:t>11/30/2022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8844951-7827-47D4-8276-7DDE1FA7D85A}" type="slidenum">
              <a:rPr lang="en-US" smtClean="0"/>
              <a:t>‹#›</a:t>
            </a:fld>
            <a:endParaRPr lang="en-US"/>
          </a:p>
        </p:txBody>
      </p:sp>
    </p:spTree>
    <p:extLst>
      <p:ext uri="{BB962C8B-B14F-4D97-AF65-F5344CB8AC3E}">
        <p14:creationId xmlns:p14="http://schemas.microsoft.com/office/powerpoint/2010/main" val="466485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A70F276-1833-4A75-9C1D-A56E2295A68D}" type="datetimeFigureOut">
              <a:rPr lang="en-US" smtClean="0"/>
              <a:pPr/>
              <a:t>11/30/2022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solidFill>
                <a:srgbClr val="FFFFFF"/>
              </a:solidFill>
            </a:endParaRPr>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8844951-7827-47D4-8276-7DDE1FA7D85A}" type="slidenum">
              <a:rPr lang="en-US" smtClean="0"/>
              <a:pPr/>
              <a:t>‹#›</a:t>
            </a:fld>
            <a:endParaRPr lang="en-US"/>
          </a:p>
        </p:txBody>
      </p:sp>
    </p:spTree>
    <p:extLst>
      <p:ext uri="{BB962C8B-B14F-4D97-AF65-F5344CB8AC3E}">
        <p14:creationId xmlns:p14="http://schemas.microsoft.com/office/powerpoint/2010/main" val="2082511446"/>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DF849-5641-1791-2470-A10CB96C1105}"/>
              </a:ext>
            </a:extLst>
          </p:cNvPr>
          <p:cNvSpPr>
            <a:spLocks noGrp="1"/>
          </p:cNvSpPr>
          <p:nvPr>
            <p:ph type="ctrTitle"/>
          </p:nvPr>
        </p:nvSpPr>
        <p:spPr>
          <a:xfrm>
            <a:off x="1713754" y="415829"/>
            <a:ext cx="9533365" cy="3329581"/>
          </a:xfrm>
        </p:spPr>
        <p:txBody>
          <a:bodyPr/>
          <a:lstStyle/>
          <a:p>
            <a:r>
              <a:rPr lang="en-US" sz="4800" dirty="0"/>
              <a:t>Personalized Ad- Analytics for small businesses</a:t>
            </a:r>
            <a:endParaRPr lang="en-IN" sz="4800" dirty="0"/>
          </a:p>
        </p:txBody>
      </p:sp>
      <p:sp>
        <p:nvSpPr>
          <p:cNvPr id="3" name="Subtitle 2">
            <a:extLst>
              <a:ext uri="{FF2B5EF4-FFF2-40B4-BE49-F238E27FC236}">
                <a16:creationId xmlns:a16="http://schemas.microsoft.com/office/drawing/2014/main" id="{2F3AD6E1-2CB1-AA9C-4FAF-0094653C5341}"/>
              </a:ext>
            </a:extLst>
          </p:cNvPr>
          <p:cNvSpPr>
            <a:spLocks noGrp="1"/>
          </p:cNvSpPr>
          <p:nvPr>
            <p:ph type="subTitle" idx="1"/>
          </p:nvPr>
        </p:nvSpPr>
        <p:spPr/>
        <p:txBody>
          <a:bodyPr/>
          <a:lstStyle/>
          <a:p>
            <a:endParaRPr lang="en-IN"/>
          </a:p>
        </p:txBody>
      </p:sp>
    </p:spTree>
    <p:extLst>
      <p:ext uri="{BB962C8B-B14F-4D97-AF65-F5344CB8AC3E}">
        <p14:creationId xmlns:p14="http://schemas.microsoft.com/office/powerpoint/2010/main" val="2249215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63588" y="435599"/>
            <a:ext cx="4339836" cy="1938992"/>
          </a:xfrm>
          <a:prstGeom prst="rect">
            <a:avLst/>
          </a:prstGeom>
          <a:noFill/>
        </p:spPr>
        <p:txBody>
          <a:bodyPr wrap="square" rtlCol="0">
            <a:spAutoFit/>
          </a:bodyPr>
          <a:lstStyle/>
          <a:p>
            <a:pPr algn="ctr"/>
            <a:r>
              <a:rPr lang="en-IN" sz="4000" dirty="0">
                <a:solidFill>
                  <a:schemeClr val="bg1"/>
                </a:solidFill>
                <a:latin typeface="+mj-lt"/>
              </a:rPr>
              <a:t>Decision Tree Classifier</a:t>
            </a:r>
          </a:p>
          <a:p>
            <a:pPr algn="ctr"/>
            <a:endParaRPr lang="en-IN" sz="4000" dirty="0">
              <a:solidFill>
                <a:schemeClr val="bg1"/>
              </a:solidFill>
              <a:latin typeface="+mj-lt"/>
            </a:endParaRPr>
          </a:p>
        </p:txBody>
      </p:sp>
      <p:pic>
        <p:nvPicPr>
          <p:cNvPr id="3" name="Content Placeholder 2">
            <a:extLst>
              <a:ext uri="{FF2B5EF4-FFF2-40B4-BE49-F238E27FC236}">
                <a16:creationId xmlns:a16="http://schemas.microsoft.com/office/drawing/2014/main" id="{18069456-7B20-4AB0-E23E-2699D6C53F93}"/>
              </a:ext>
            </a:extLst>
          </p:cNvPr>
          <p:cNvPicPr>
            <a:picLocks noGrp="1" noChangeAspect="1"/>
          </p:cNvPicPr>
          <p:nvPr>
            <p:ph idx="1"/>
          </p:nvPr>
        </p:nvPicPr>
        <p:blipFill rotWithShape="1">
          <a:blip r:embed="rId2"/>
          <a:srcRect l="7117" t="41183" r="66954" b="43061"/>
          <a:stretch/>
        </p:blipFill>
        <p:spPr>
          <a:xfrm>
            <a:off x="5664569" y="173551"/>
            <a:ext cx="4312783" cy="1770743"/>
          </a:xfrm>
        </p:spPr>
      </p:pic>
      <p:sp>
        <p:nvSpPr>
          <p:cNvPr id="4" name="TextBox 3">
            <a:extLst>
              <a:ext uri="{FF2B5EF4-FFF2-40B4-BE49-F238E27FC236}">
                <a16:creationId xmlns:a16="http://schemas.microsoft.com/office/drawing/2014/main" id="{FE2B1AEA-AE4F-F702-1DFB-81AE31059183}"/>
              </a:ext>
            </a:extLst>
          </p:cNvPr>
          <p:cNvSpPr txBox="1"/>
          <p:nvPr/>
        </p:nvSpPr>
        <p:spPr>
          <a:xfrm>
            <a:off x="507332" y="2117844"/>
            <a:ext cx="4339836" cy="2554545"/>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r>
              <a:rPr lang="en-IN" sz="2000" dirty="0">
                <a:solidFill>
                  <a:schemeClr val="bg1"/>
                </a:solidFill>
              </a:rPr>
              <a:t>Cross validation </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Hyper parameter tuning- Criterion, entropy and depth is 17</a:t>
            </a:r>
          </a:p>
          <a:p>
            <a:pPr marL="285750" indent="-285750">
              <a:buClr>
                <a:srgbClr val="92D050"/>
              </a:buClr>
              <a:buFont typeface="Century Gothic" panose="020B0502020202020204" pitchFamily="34" charset="0"/>
              <a:buChar char="►"/>
            </a:pPr>
            <a:r>
              <a:rPr lang="en-IN" sz="2000" dirty="0">
                <a:solidFill>
                  <a:schemeClr val="bg1"/>
                </a:solidFill>
              </a:rPr>
              <a:t>Accuracy- 85%</a:t>
            </a:r>
          </a:p>
          <a:p>
            <a:pPr marL="285750" indent="-285750">
              <a:buClr>
                <a:srgbClr val="92D050"/>
              </a:buClr>
              <a:buFont typeface="Century Gothic" panose="020B0502020202020204" pitchFamily="34" charset="0"/>
              <a:buChar cha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Feature Importance graph</a:t>
            </a:r>
          </a:p>
        </p:txBody>
      </p:sp>
      <p:pic>
        <p:nvPicPr>
          <p:cNvPr id="9" name="Picture 8">
            <a:extLst>
              <a:ext uri="{FF2B5EF4-FFF2-40B4-BE49-F238E27FC236}">
                <a16:creationId xmlns:a16="http://schemas.microsoft.com/office/drawing/2014/main" id="{21F94BB7-A4E3-5FF8-7219-480A9FEFC8E9}"/>
              </a:ext>
            </a:extLst>
          </p:cNvPr>
          <p:cNvPicPr>
            <a:picLocks noChangeAspect="1"/>
          </p:cNvPicPr>
          <p:nvPr/>
        </p:nvPicPr>
        <p:blipFill rotWithShape="1">
          <a:blip r:embed="rId3"/>
          <a:srcRect l="7381" t="26667" r="59578" b="25356"/>
          <a:stretch/>
        </p:blipFill>
        <p:spPr>
          <a:xfrm>
            <a:off x="5354499" y="2117844"/>
            <a:ext cx="6097272" cy="4566605"/>
          </a:xfrm>
          <a:prstGeom prst="rect">
            <a:avLst/>
          </a:prstGeom>
        </p:spPr>
      </p:pic>
    </p:spTree>
    <p:extLst>
      <p:ext uri="{BB962C8B-B14F-4D97-AF65-F5344CB8AC3E}">
        <p14:creationId xmlns:p14="http://schemas.microsoft.com/office/powerpoint/2010/main" val="1587455686"/>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63588" y="435599"/>
            <a:ext cx="4339836" cy="1323439"/>
          </a:xfrm>
          <a:prstGeom prst="rect">
            <a:avLst/>
          </a:prstGeom>
          <a:noFill/>
        </p:spPr>
        <p:txBody>
          <a:bodyPr wrap="square" rtlCol="0">
            <a:spAutoFit/>
          </a:bodyPr>
          <a:lstStyle/>
          <a:p>
            <a:pPr algn="ctr"/>
            <a:r>
              <a:rPr lang="en-IN" sz="4000" dirty="0">
                <a:solidFill>
                  <a:schemeClr val="bg1"/>
                </a:solidFill>
                <a:latin typeface="+mj-lt"/>
              </a:rPr>
              <a:t>KNN</a:t>
            </a:r>
          </a:p>
          <a:p>
            <a:pPr algn="ctr"/>
            <a:endParaRPr lang="en-IN" sz="4000" dirty="0">
              <a:solidFill>
                <a:schemeClr val="bg1"/>
              </a:solidFill>
              <a:latin typeface="+mj-lt"/>
            </a:endParaRPr>
          </a:p>
        </p:txBody>
      </p:sp>
      <p:sp>
        <p:nvSpPr>
          <p:cNvPr id="4" name="TextBox 3">
            <a:extLst>
              <a:ext uri="{FF2B5EF4-FFF2-40B4-BE49-F238E27FC236}">
                <a16:creationId xmlns:a16="http://schemas.microsoft.com/office/drawing/2014/main" id="{FE2B1AEA-AE4F-F702-1DFB-81AE31059183}"/>
              </a:ext>
            </a:extLst>
          </p:cNvPr>
          <p:cNvSpPr txBox="1"/>
          <p:nvPr/>
        </p:nvSpPr>
        <p:spPr>
          <a:xfrm>
            <a:off x="507332" y="2117844"/>
            <a:ext cx="4339836" cy="2862322"/>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r>
              <a:rPr lang="en-IN" sz="2000" dirty="0">
                <a:solidFill>
                  <a:schemeClr val="bg1"/>
                </a:solidFill>
              </a:rPr>
              <a:t>Cross validation </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Hyper parameter tuning, k =3</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Accuracy- 72%</a:t>
            </a:r>
          </a:p>
          <a:p>
            <a:pPr marL="285750" indent="-285750">
              <a:buClr>
                <a:srgbClr val="92D050"/>
              </a:buClr>
              <a:buFont typeface="Century Gothic" panose="020B0502020202020204" pitchFamily="34" charset="0"/>
              <a:buChar cha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Accuracy score of Test data analysis with respect to different k values</a:t>
            </a:r>
          </a:p>
        </p:txBody>
      </p:sp>
      <p:pic>
        <p:nvPicPr>
          <p:cNvPr id="5" name="Picture 4">
            <a:extLst>
              <a:ext uri="{FF2B5EF4-FFF2-40B4-BE49-F238E27FC236}">
                <a16:creationId xmlns:a16="http://schemas.microsoft.com/office/drawing/2014/main" id="{BC4061AD-E82E-B6F7-A77D-89BDA770623A}"/>
              </a:ext>
            </a:extLst>
          </p:cNvPr>
          <p:cNvPicPr>
            <a:picLocks noChangeAspect="1"/>
          </p:cNvPicPr>
          <p:nvPr/>
        </p:nvPicPr>
        <p:blipFill rotWithShape="1">
          <a:blip r:embed="rId2"/>
          <a:srcRect l="7738" t="74074" r="66667" b="13016"/>
          <a:stretch/>
        </p:blipFill>
        <p:spPr>
          <a:xfrm>
            <a:off x="5988717" y="826364"/>
            <a:ext cx="4251328" cy="1713636"/>
          </a:xfrm>
          <a:prstGeom prst="rect">
            <a:avLst/>
          </a:prstGeom>
        </p:spPr>
      </p:pic>
      <p:pic>
        <p:nvPicPr>
          <p:cNvPr id="13" name="Picture 12">
            <a:extLst>
              <a:ext uri="{FF2B5EF4-FFF2-40B4-BE49-F238E27FC236}">
                <a16:creationId xmlns:a16="http://schemas.microsoft.com/office/drawing/2014/main" id="{089C956D-67BA-9D99-27A6-DE7542DC8B1E}"/>
              </a:ext>
            </a:extLst>
          </p:cNvPr>
          <p:cNvPicPr>
            <a:picLocks noChangeAspect="1"/>
          </p:cNvPicPr>
          <p:nvPr/>
        </p:nvPicPr>
        <p:blipFill rotWithShape="1">
          <a:blip r:embed="rId3"/>
          <a:srcRect l="7024" t="50000" r="67143" b="24883"/>
          <a:stretch/>
        </p:blipFill>
        <p:spPr>
          <a:xfrm>
            <a:off x="5988717" y="3303883"/>
            <a:ext cx="4436490" cy="2608094"/>
          </a:xfrm>
          <a:prstGeom prst="rect">
            <a:avLst/>
          </a:prstGeom>
        </p:spPr>
      </p:pic>
    </p:spTree>
    <p:extLst>
      <p:ext uri="{BB962C8B-B14F-4D97-AF65-F5344CB8AC3E}">
        <p14:creationId xmlns:p14="http://schemas.microsoft.com/office/powerpoint/2010/main" val="2524604403"/>
      </p:ext>
    </p:extLst>
  </p:cSld>
  <p:clrMapOvr>
    <a:overrideClrMapping bg1="lt1" tx1="dk1" bg2="lt2" tx2="dk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63588" y="435599"/>
            <a:ext cx="4339836" cy="1938992"/>
          </a:xfrm>
          <a:prstGeom prst="rect">
            <a:avLst/>
          </a:prstGeom>
          <a:noFill/>
        </p:spPr>
        <p:txBody>
          <a:bodyPr wrap="square" rtlCol="0">
            <a:spAutoFit/>
          </a:bodyPr>
          <a:lstStyle/>
          <a:p>
            <a:pPr algn="ctr"/>
            <a:r>
              <a:rPr lang="en-IN" sz="4000" dirty="0">
                <a:solidFill>
                  <a:schemeClr val="bg1"/>
                </a:solidFill>
                <a:latin typeface="+mj-lt"/>
              </a:rPr>
              <a:t>Random Forest Classifier</a:t>
            </a:r>
          </a:p>
          <a:p>
            <a:pPr algn="ctr"/>
            <a:endParaRPr lang="en-IN" sz="4000" dirty="0">
              <a:solidFill>
                <a:schemeClr val="bg1"/>
              </a:solidFill>
              <a:latin typeface="+mj-lt"/>
            </a:endParaRPr>
          </a:p>
        </p:txBody>
      </p:sp>
      <p:sp>
        <p:nvSpPr>
          <p:cNvPr id="4" name="TextBox 3">
            <a:extLst>
              <a:ext uri="{FF2B5EF4-FFF2-40B4-BE49-F238E27FC236}">
                <a16:creationId xmlns:a16="http://schemas.microsoft.com/office/drawing/2014/main" id="{FE2B1AEA-AE4F-F702-1DFB-81AE31059183}"/>
              </a:ext>
            </a:extLst>
          </p:cNvPr>
          <p:cNvSpPr txBox="1"/>
          <p:nvPr/>
        </p:nvSpPr>
        <p:spPr>
          <a:xfrm>
            <a:off x="507332" y="2117844"/>
            <a:ext cx="4339836" cy="2862322"/>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r>
              <a:rPr lang="en-IN" sz="2000" dirty="0">
                <a:solidFill>
                  <a:schemeClr val="bg1"/>
                </a:solidFill>
              </a:rPr>
              <a:t>Cross validation </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Hyper parameter tuning,  n estimators=90, criterion = </a:t>
            </a:r>
            <a:r>
              <a:rPr lang="en-IN" sz="2000" dirty="0" err="1">
                <a:solidFill>
                  <a:schemeClr val="bg1"/>
                </a:solidFill>
              </a:rPr>
              <a:t>gini</a:t>
            </a:r>
            <a:r>
              <a:rPr lang="en-IN" sz="2000" dirty="0">
                <a:solidFill>
                  <a:schemeClr val="bg1"/>
                </a:solidFill>
              </a:rPr>
              <a:t>, max depth = 16</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Accuracy- 88%</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Feature Importance graph</a:t>
            </a:r>
          </a:p>
        </p:txBody>
      </p:sp>
      <p:pic>
        <p:nvPicPr>
          <p:cNvPr id="3" name="Picture 2">
            <a:extLst>
              <a:ext uri="{FF2B5EF4-FFF2-40B4-BE49-F238E27FC236}">
                <a16:creationId xmlns:a16="http://schemas.microsoft.com/office/drawing/2014/main" id="{2596528D-ADE1-7F03-9F93-ABBAF7197C78}"/>
              </a:ext>
            </a:extLst>
          </p:cNvPr>
          <p:cNvPicPr>
            <a:picLocks noChangeAspect="1"/>
          </p:cNvPicPr>
          <p:nvPr/>
        </p:nvPicPr>
        <p:blipFill rotWithShape="1">
          <a:blip r:embed="rId2"/>
          <a:srcRect l="7143" t="32381" r="51072" b="9629"/>
          <a:stretch/>
        </p:blipFill>
        <p:spPr>
          <a:xfrm>
            <a:off x="5354498" y="1901371"/>
            <a:ext cx="5769113" cy="4644572"/>
          </a:xfrm>
          <a:prstGeom prst="rect">
            <a:avLst/>
          </a:prstGeom>
        </p:spPr>
      </p:pic>
      <p:pic>
        <p:nvPicPr>
          <p:cNvPr id="7" name="Picture 6">
            <a:extLst>
              <a:ext uri="{FF2B5EF4-FFF2-40B4-BE49-F238E27FC236}">
                <a16:creationId xmlns:a16="http://schemas.microsoft.com/office/drawing/2014/main" id="{FED49616-E45C-0562-BD1D-2051A3B650BF}"/>
              </a:ext>
            </a:extLst>
          </p:cNvPr>
          <p:cNvPicPr>
            <a:picLocks noChangeAspect="1"/>
          </p:cNvPicPr>
          <p:nvPr/>
        </p:nvPicPr>
        <p:blipFill rotWithShape="1">
          <a:blip r:embed="rId3"/>
          <a:srcRect l="6506" t="36138" r="65761" b="51322"/>
          <a:stretch/>
        </p:blipFill>
        <p:spPr>
          <a:xfrm>
            <a:off x="5266462" y="435599"/>
            <a:ext cx="5007541" cy="1273628"/>
          </a:xfrm>
          <a:prstGeom prst="rect">
            <a:avLst/>
          </a:prstGeom>
        </p:spPr>
      </p:pic>
    </p:spTree>
    <p:extLst>
      <p:ext uri="{BB962C8B-B14F-4D97-AF65-F5344CB8AC3E}">
        <p14:creationId xmlns:p14="http://schemas.microsoft.com/office/powerpoint/2010/main" val="256200799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04801" y="960421"/>
            <a:ext cx="4339836" cy="1323439"/>
          </a:xfrm>
          <a:prstGeom prst="rect">
            <a:avLst/>
          </a:prstGeom>
          <a:noFill/>
        </p:spPr>
        <p:txBody>
          <a:bodyPr wrap="square" rtlCol="0">
            <a:spAutoFit/>
          </a:bodyPr>
          <a:lstStyle/>
          <a:p>
            <a:pPr algn="ctr"/>
            <a:r>
              <a:rPr lang="en-IN" sz="4000" dirty="0">
                <a:solidFill>
                  <a:schemeClr val="bg1"/>
                </a:solidFill>
                <a:latin typeface="+mj-lt"/>
              </a:rPr>
              <a:t>Summary</a:t>
            </a:r>
          </a:p>
          <a:p>
            <a:pPr algn="ctr"/>
            <a:endParaRPr lang="en-IN" sz="4000" dirty="0">
              <a:solidFill>
                <a:schemeClr val="bg1"/>
              </a:solidFill>
              <a:latin typeface="+mj-lt"/>
            </a:endParaRPr>
          </a:p>
        </p:txBody>
      </p:sp>
      <p:sp>
        <p:nvSpPr>
          <p:cNvPr id="2" name="TextBox 1">
            <a:extLst>
              <a:ext uri="{FF2B5EF4-FFF2-40B4-BE49-F238E27FC236}">
                <a16:creationId xmlns:a16="http://schemas.microsoft.com/office/drawing/2014/main" id="{635DADCF-D859-5C10-DBC6-DDE77D10FAD2}"/>
              </a:ext>
            </a:extLst>
          </p:cNvPr>
          <p:cNvSpPr txBox="1"/>
          <p:nvPr/>
        </p:nvSpPr>
        <p:spPr>
          <a:xfrm>
            <a:off x="5447138" y="-91399"/>
            <a:ext cx="6241143" cy="7602081"/>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endParaRPr lang="en-US" dirty="0">
              <a:latin typeface="Arial" panose="020B0604020202020204" pitchFamily="34" charset="0"/>
            </a:endParaRPr>
          </a:p>
          <a:p>
            <a:pPr marL="285750" indent="-285750">
              <a:buClr>
                <a:srgbClr val="92D050"/>
              </a:buClr>
              <a:buFont typeface="Century Gothic" panose="020B0502020202020204" pitchFamily="34" charset="0"/>
              <a:buChar char="►"/>
            </a:pPr>
            <a:endParaRPr lang="en-US" dirty="0">
              <a:latin typeface="Arial" panose="020B0604020202020204" pitchFamily="34" charset="0"/>
            </a:endParaRPr>
          </a:p>
          <a:p>
            <a:pPr marL="285750" indent="-285750">
              <a:buClr>
                <a:srgbClr val="92D050"/>
              </a:buClr>
              <a:buFont typeface="Century Gothic" panose="020B0502020202020204" pitchFamily="34" charset="0"/>
              <a:buChar char="►"/>
            </a:pPr>
            <a:endParaRPr lang="en-US" dirty="0">
              <a:latin typeface="Arial" panose="020B0604020202020204" pitchFamily="34" charset="0"/>
            </a:endParaRPr>
          </a:p>
          <a:p>
            <a:pPr marL="285750" indent="-285750">
              <a:buClr>
                <a:srgbClr val="92D050"/>
              </a:buClr>
              <a:buFont typeface="Century Gothic" panose="020B0502020202020204" pitchFamily="34" charset="0"/>
              <a:buChar char="►"/>
            </a:pPr>
            <a:r>
              <a:rPr lang="en-US" sz="2000" dirty="0"/>
              <a:t>Model analysis</a:t>
            </a:r>
          </a:p>
          <a:p>
            <a:pPr>
              <a:buClr>
                <a:srgbClr val="92D050"/>
              </a:buClr>
            </a:pPr>
            <a:endParaRPr lang="en-US" sz="2000" dirty="0"/>
          </a:p>
          <a:p>
            <a:pPr>
              <a:buClr>
                <a:srgbClr val="92D050"/>
              </a:buClr>
            </a:pPr>
            <a:r>
              <a:rPr lang="en-US" sz="2000" dirty="0"/>
              <a:t>	KNN performance was very low with an accuracy of 	72%</a:t>
            </a:r>
          </a:p>
          <a:p>
            <a:pPr>
              <a:buClr>
                <a:srgbClr val="92D050"/>
              </a:buClr>
            </a:pPr>
            <a:br>
              <a:rPr lang="en-US" sz="2000" dirty="0"/>
            </a:br>
            <a:r>
              <a:rPr lang="en-US" sz="2000" dirty="0"/>
              <a:t>	</a:t>
            </a:r>
            <a:r>
              <a:rPr lang="en-US" sz="2000" b="0" i="0" dirty="0">
                <a:effectLst/>
              </a:rPr>
              <a:t>Decision Tree Classifier gave an accuracy of 85%  </a:t>
            </a:r>
          </a:p>
          <a:p>
            <a:pPr>
              <a:buClr>
                <a:srgbClr val="92D050"/>
              </a:buClr>
            </a:pPr>
            <a:endParaRPr lang="en-US" sz="2000" dirty="0"/>
          </a:p>
          <a:p>
            <a:pPr>
              <a:buClr>
                <a:srgbClr val="92D050"/>
              </a:buClr>
            </a:pPr>
            <a:r>
              <a:rPr lang="en-US" sz="2000" b="0" i="0" dirty="0">
                <a:effectLst/>
              </a:rPr>
              <a:t>     	Random Forest Classifier performed well with an 	accuracy of 88% higher than other models</a:t>
            </a:r>
          </a:p>
          <a:p>
            <a:pPr>
              <a:buClr>
                <a:srgbClr val="92D050"/>
              </a:buClr>
            </a:pPr>
            <a:endParaRPr lang="en-US" sz="2000" b="0" i="0" dirty="0">
              <a:effectLst/>
            </a:endParaRPr>
          </a:p>
          <a:p>
            <a:pPr marL="285750" indent="-285750">
              <a:buClr>
                <a:srgbClr val="92D050"/>
              </a:buClr>
              <a:buFont typeface="Arial" panose="020B0604020202020204" pitchFamily="34" charset="0"/>
              <a:buChar char="►"/>
            </a:pPr>
            <a:r>
              <a:rPr lang="en-US" sz="2000" b="0" i="0" dirty="0">
                <a:effectLst/>
              </a:rPr>
              <a:t> Feature Importance using Random Forest-</a:t>
            </a:r>
          </a:p>
          <a:p>
            <a:pPr>
              <a:buClr>
                <a:srgbClr val="92D050"/>
              </a:buClr>
            </a:pPr>
            <a:endParaRPr lang="en-US" sz="2000" b="0" i="0" dirty="0">
              <a:effectLst/>
            </a:endParaRPr>
          </a:p>
          <a:p>
            <a:pPr lvl="1">
              <a:buClr>
                <a:srgbClr val="92D050"/>
              </a:buClr>
            </a:pPr>
            <a:r>
              <a:rPr lang="en-US" sz="2000" dirty="0"/>
              <a:t>Marital Status, Recency, wine, meet and gold purchases, Income, Number of store purchases, Number of web purchases, Number of Catalog Purchases are some of the important features for predicting the response variable</a:t>
            </a:r>
          </a:p>
          <a:p>
            <a:pPr lvl="1">
              <a:buClr>
                <a:srgbClr val="92D050"/>
              </a:buClr>
            </a:pPr>
            <a:endParaRPr lang="en-US" b="0" i="0" dirty="0">
              <a:effectLst/>
              <a:latin typeface="Arial" panose="020B0604020202020204" pitchFamily="34" charset="0"/>
            </a:endParaRPr>
          </a:p>
          <a:p>
            <a:pPr>
              <a:buClr>
                <a:srgbClr val="92D050"/>
              </a:buClr>
            </a:pPr>
            <a:r>
              <a:rPr lang="en-US" dirty="0">
                <a:latin typeface="Arial" panose="020B0604020202020204" pitchFamily="34" charset="0"/>
              </a:rPr>
              <a:t>	</a:t>
            </a:r>
          </a:p>
          <a:p>
            <a:pPr>
              <a:buClr>
                <a:srgbClr val="92D050"/>
              </a:buClr>
            </a:pPr>
            <a:r>
              <a:rPr lang="en-US" b="0" i="0" dirty="0">
                <a:effectLst/>
                <a:latin typeface="Arial" panose="020B0604020202020204" pitchFamily="34" charset="0"/>
              </a:rPr>
              <a:t>	</a:t>
            </a:r>
          </a:p>
        </p:txBody>
      </p:sp>
    </p:spTree>
    <p:extLst>
      <p:ext uri="{BB962C8B-B14F-4D97-AF65-F5344CB8AC3E}">
        <p14:creationId xmlns:p14="http://schemas.microsoft.com/office/powerpoint/2010/main" val="588539496"/>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233681" y="940101"/>
            <a:ext cx="4339836" cy="1323439"/>
          </a:xfrm>
          <a:prstGeom prst="rect">
            <a:avLst/>
          </a:prstGeom>
          <a:noFill/>
        </p:spPr>
        <p:txBody>
          <a:bodyPr wrap="square" rtlCol="0">
            <a:spAutoFit/>
          </a:bodyPr>
          <a:lstStyle/>
          <a:p>
            <a:pPr algn="ctr"/>
            <a:r>
              <a:rPr lang="en-IN" sz="4000" dirty="0">
                <a:solidFill>
                  <a:schemeClr val="bg1"/>
                </a:solidFill>
                <a:latin typeface="+mj-lt"/>
              </a:rPr>
              <a:t>Conclusion</a:t>
            </a:r>
          </a:p>
          <a:p>
            <a:pPr algn="ctr"/>
            <a:endParaRPr lang="en-IN" sz="4000" dirty="0">
              <a:solidFill>
                <a:schemeClr val="bg1"/>
              </a:solidFill>
              <a:latin typeface="+mj-lt"/>
            </a:endParaRPr>
          </a:p>
        </p:txBody>
      </p:sp>
      <p:sp>
        <p:nvSpPr>
          <p:cNvPr id="2" name="TextBox 1">
            <a:extLst>
              <a:ext uri="{FF2B5EF4-FFF2-40B4-BE49-F238E27FC236}">
                <a16:creationId xmlns:a16="http://schemas.microsoft.com/office/drawing/2014/main" id="{635DADCF-D859-5C10-DBC6-DDE77D10FAD2}"/>
              </a:ext>
            </a:extLst>
          </p:cNvPr>
          <p:cNvSpPr txBox="1"/>
          <p:nvPr/>
        </p:nvSpPr>
        <p:spPr>
          <a:xfrm>
            <a:off x="5577483" y="766306"/>
            <a:ext cx="6241143" cy="6555641"/>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endParaRPr lang="en-US" sz="2000" dirty="0"/>
          </a:p>
          <a:p>
            <a:pPr marL="285750" indent="-285750">
              <a:buClr>
                <a:srgbClr val="92D050"/>
              </a:buClr>
              <a:buFont typeface="Century Gothic" panose="020B0502020202020204" pitchFamily="34" charset="0"/>
              <a:buChar char="►"/>
            </a:pPr>
            <a:endParaRPr lang="en-US" sz="2000" dirty="0"/>
          </a:p>
          <a:p>
            <a:pPr marL="800100" lvl="1" indent="-342900">
              <a:buClr>
                <a:srgbClr val="92D050"/>
              </a:buClr>
              <a:buFont typeface="Century Gothic" panose="020B0502020202020204" pitchFamily="34" charset="0"/>
              <a:buChar char="►"/>
            </a:pPr>
            <a:r>
              <a:rPr lang="en-US" sz="2000" b="0" i="0" dirty="0">
                <a:effectLst/>
              </a:rPr>
              <a:t>Followed the Data science methodology</a:t>
            </a:r>
          </a:p>
          <a:p>
            <a:pPr lvl="1">
              <a:buClr>
                <a:srgbClr val="92D050"/>
              </a:buClr>
            </a:pPr>
            <a:endParaRPr lang="en-US" sz="2000" b="0" i="0" dirty="0">
              <a:effectLst/>
            </a:endParaRPr>
          </a:p>
          <a:p>
            <a:pPr lvl="1">
              <a:buClr>
                <a:srgbClr val="92D050"/>
              </a:buClr>
            </a:pPr>
            <a:r>
              <a:rPr lang="en-US" sz="2000" dirty="0"/>
              <a:t>	Data Collection</a:t>
            </a:r>
          </a:p>
          <a:p>
            <a:pPr lvl="1">
              <a:buClr>
                <a:srgbClr val="92D050"/>
              </a:buClr>
            </a:pPr>
            <a:r>
              <a:rPr lang="en-US" sz="2000" dirty="0"/>
              <a:t>	Generated a Problem statement</a:t>
            </a:r>
          </a:p>
          <a:p>
            <a:pPr lvl="1">
              <a:buClr>
                <a:srgbClr val="92D050"/>
              </a:buClr>
            </a:pPr>
            <a:r>
              <a:rPr lang="en-US" sz="2000" dirty="0"/>
              <a:t>	Data pre-processing</a:t>
            </a:r>
          </a:p>
          <a:p>
            <a:pPr lvl="1">
              <a:buClr>
                <a:srgbClr val="92D050"/>
              </a:buClr>
            </a:pPr>
            <a:r>
              <a:rPr lang="en-US" sz="2000" dirty="0"/>
              <a:t>	Data Analysis</a:t>
            </a:r>
          </a:p>
          <a:p>
            <a:pPr lvl="1">
              <a:buClr>
                <a:srgbClr val="92D050"/>
              </a:buClr>
            </a:pPr>
            <a:r>
              <a:rPr lang="en-US" sz="2000" dirty="0"/>
              <a:t>       Data Preparation and modelling</a:t>
            </a:r>
          </a:p>
          <a:p>
            <a:pPr lvl="1">
              <a:buClr>
                <a:srgbClr val="92D050"/>
              </a:buClr>
            </a:pPr>
            <a:r>
              <a:rPr lang="en-US" sz="2000" dirty="0"/>
              <a:t> </a:t>
            </a:r>
          </a:p>
          <a:p>
            <a:pPr marL="800100" lvl="1" indent="-342900">
              <a:buClr>
                <a:srgbClr val="92D050"/>
              </a:buClr>
              <a:buFont typeface="Century Gothic" panose="020B0502020202020204" pitchFamily="34" charset="0"/>
              <a:buChar char="►"/>
            </a:pPr>
            <a:r>
              <a:rPr lang="en-US" sz="2000" dirty="0"/>
              <a:t>Things that can be implemented in future</a:t>
            </a:r>
          </a:p>
          <a:p>
            <a:pPr marL="0" lvl="1">
              <a:buClr>
                <a:srgbClr val="92D050"/>
              </a:buClr>
            </a:pPr>
            <a:endParaRPr lang="en-US" sz="2000" dirty="0"/>
          </a:p>
          <a:p>
            <a:pPr marL="0" lvl="1">
              <a:buClr>
                <a:srgbClr val="92D050"/>
              </a:buClr>
            </a:pPr>
            <a:r>
              <a:rPr lang="en-US" sz="2000" dirty="0"/>
              <a:t>		We can use unsupervised learning, to 			cluster 	the data set into groups. 					Marketers might use it to determine if 			people purchasing a 	specific product 			have a similarity that can be 	identified 			and then targeted in the future.</a:t>
            </a:r>
          </a:p>
          <a:p>
            <a:pPr lvl="1">
              <a:buClr>
                <a:srgbClr val="92D050"/>
              </a:buClr>
            </a:pPr>
            <a:r>
              <a:rPr lang="en-US" sz="2000" b="0" i="0" dirty="0">
                <a:effectLst/>
              </a:rPr>
              <a:t>		</a:t>
            </a:r>
          </a:p>
          <a:p>
            <a:pPr>
              <a:buClr>
                <a:srgbClr val="92D050"/>
              </a:buClr>
            </a:pPr>
            <a:r>
              <a:rPr lang="en-US" sz="2000" dirty="0"/>
              <a:t>	</a:t>
            </a:r>
          </a:p>
          <a:p>
            <a:pPr>
              <a:buClr>
                <a:srgbClr val="92D050"/>
              </a:buClr>
            </a:pPr>
            <a:r>
              <a:rPr lang="en-US" sz="2000" b="0" i="0" dirty="0">
                <a:effectLst/>
              </a:rPr>
              <a:t>	</a:t>
            </a:r>
          </a:p>
        </p:txBody>
      </p:sp>
    </p:spTree>
    <p:extLst>
      <p:ext uri="{BB962C8B-B14F-4D97-AF65-F5344CB8AC3E}">
        <p14:creationId xmlns:p14="http://schemas.microsoft.com/office/powerpoint/2010/main" val="393707533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B8AD78FD-FE07-3EFE-9E89-4B1249BFB159}"/>
              </a:ext>
            </a:extLst>
          </p:cNvPr>
          <p:cNvSpPr>
            <a:spLocks noGrp="1"/>
          </p:cNvSpPr>
          <p:nvPr>
            <p:ph type="title"/>
          </p:nvPr>
        </p:nvSpPr>
        <p:spPr>
          <a:xfrm>
            <a:off x="-673612" y="1610360"/>
            <a:ext cx="6149852" cy="4541940"/>
          </a:xfrm>
        </p:spPr>
        <p:txBody>
          <a:bodyPr>
            <a:normAutofit/>
          </a:bodyPr>
          <a:lstStyle/>
          <a:p>
            <a:pPr algn="ctr"/>
            <a:r>
              <a:rPr lang="en-IN" dirty="0">
                <a:solidFill>
                  <a:srgbClr val="FFFFFF"/>
                </a:solidFill>
              </a:rPr>
              <a:t>Problem </a:t>
            </a:r>
            <a:br>
              <a:rPr lang="en-IN" dirty="0">
                <a:solidFill>
                  <a:srgbClr val="FFFFFF"/>
                </a:solidFill>
              </a:rPr>
            </a:br>
            <a:r>
              <a:rPr lang="en-IN" dirty="0">
                <a:solidFill>
                  <a:srgbClr val="FFFFFF"/>
                </a:solidFill>
              </a:rPr>
              <a:t>Statement </a:t>
            </a:r>
          </a:p>
        </p:txBody>
      </p:sp>
      <p:sp>
        <p:nvSpPr>
          <p:cNvPr id="3" name="Content Placeholder 2">
            <a:extLst>
              <a:ext uri="{FF2B5EF4-FFF2-40B4-BE49-F238E27FC236}">
                <a16:creationId xmlns:a16="http://schemas.microsoft.com/office/drawing/2014/main" id="{8F5B8135-4330-0F51-933C-1F33FCC77A25}"/>
              </a:ext>
            </a:extLst>
          </p:cNvPr>
          <p:cNvSpPr>
            <a:spLocks noGrp="1"/>
          </p:cNvSpPr>
          <p:nvPr>
            <p:ph idx="1"/>
          </p:nvPr>
        </p:nvSpPr>
        <p:spPr>
          <a:xfrm>
            <a:off x="5204109" y="1681479"/>
            <a:ext cx="5919503" cy="4470821"/>
          </a:xfrm>
        </p:spPr>
        <p:txBody>
          <a:bodyPr>
            <a:normAutofit/>
          </a:bodyPr>
          <a:lstStyle/>
          <a:p>
            <a:r>
              <a:rPr lang="en-IN" sz="1800" dirty="0"/>
              <a:t>Necessity of Market Analytics for Small scale businesses due to the emergence of Tech giants</a:t>
            </a:r>
          </a:p>
          <a:p>
            <a:r>
              <a:rPr lang="en-IN" sz="1800" dirty="0"/>
              <a:t>Personalized adverts to a diverse range of people</a:t>
            </a:r>
          </a:p>
          <a:p>
            <a:r>
              <a:rPr lang="en-IN" sz="1800" dirty="0"/>
              <a:t> How are your marketing activities performing?</a:t>
            </a:r>
          </a:p>
          <a:p>
            <a:r>
              <a:rPr lang="en-IN" sz="1800" dirty="0"/>
              <a:t>What can be done to improve them?</a:t>
            </a:r>
          </a:p>
          <a:p>
            <a:r>
              <a:rPr lang="en-IN" sz="1800" dirty="0"/>
              <a:t>Cost effective advertising</a:t>
            </a:r>
          </a:p>
          <a:p>
            <a:r>
              <a:rPr lang="en-IN" sz="1800" dirty="0"/>
              <a:t>Classification models to predict if a customer chooses to use an offer in the future campaigns</a:t>
            </a:r>
          </a:p>
          <a:p>
            <a:endParaRPr lang="en-IN" dirty="0"/>
          </a:p>
        </p:txBody>
      </p:sp>
    </p:spTree>
    <p:extLst>
      <p:ext uri="{BB962C8B-B14F-4D97-AF65-F5344CB8AC3E}">
        <p14:creationId xmlns:p14="http://schemas.microsoft.com/office/powerpoint/2010/main" val="1265819756"/>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597CCE3-DCD2-5137-E295-830691EAC609}"/>
              </a:ext>
            </a:extLst>
          </p:cNvPr>
          <p:cNvSpPr>
            <a:spLocks noGrp="1"/>
          </p:cNvSpPr>
          <p:nvPr>
            <p:ph type="title"/>
          </p:nvPr>
        </p:nvSpPr>
        <p:spPr>
          <a:xfrm>
            <a:off x="653143" y="1645920"/>
            <a:ext cx="3522879" cy="4470821"/>
          </a:xfrm>
        </p:spPr>
        <p:txBody>
          <a:bodyPr>
            <a:normAutofit/>
          </a:bodyPr>
          <a:lstStyle/>
          <a:p>
            <a:pPr algn="ctr"/>
            <a:r>
              <a:rPr lang="en-IN" dirty="0">
                <a:solidFill>
                  <a:srgbClr val="FFFFFF"/>
                </a:solidFill>
              </a:rPr>
              <a:t>Tools</a:t>
            </a:r>
          </a:p>
        </p:txBody>
      </p:sp>
      <p:sp>
        <p:nvSpPr>
          <p:cNvPr id="3" name="Content Placeholder 2">
            <a:extLst>
              <a:ext uri="{FF2B5EF4-FFF2-40B4-BE49-F238E27FC236}">
                <a16:creationId xmlns:a16="http://schemas.microsoft.com/office/drawing/2014/main" id="{ABD0EE51-7B7C-02D7-942F-EB53CF343AE8}"/>
              </a:ext>
            </a:extLst>
          </p:cNvPr>
          <p:cNvSpPr>
            <a:spLocks noGrp="1"/>
          </p:cNvSpPr>
          <p:nvPr>
            <p:ph idx="1"/>
          </p:nvPr>
        </p:nvSpPr>
        <p:spPr>
          <a:xfrm>
            <a:off x="5204109" y="1645920"/>
            <a:ext cx="5919503" cy="4470821"/>
          </a:xfrm>
        </p:spPr>
        <p:txBody>
          <a:bodyPr>
            <a:normAutofit/>
          </a:bodyPr>
          <a:lstStyle/>
          <a:p>
            <a:r>
              <a:rPr lang="en-IN" sz="1800" dirty="0"/>
              <a:t>Python 3.7</a:t>
            </a:r>
          </a:p>
          <a:p>
            <a:pPr marL="0" indent="0">
              <a:buNone/>
            </a:pPr>
            <a:r>
              <a:rPr lang="en-IN" sz="1800" dirty="0"/>
              <a:t>	Pandas -  Data frames</a:t>
            </a:r>
          </a:p>
          <a:p>
            <a:pPr marL="0" indent="0">
              <a:buNone/>
            </a:pPr>
            <a:r>
              <a:rPr lang="en-IN" sz="1800" dirty="0"/>
              <a:t>	</a:t>
            </a:r>
            <a:r>
              <a:rPr lang="en-IN" sz="1800" dirty="0" err="1"/>
              <a:t>Sklearn</a:t>
            </a:r>
            <a:r>
              <a:rPr lang="en-IN" sz="1800" dirty="0"/>
              <a:t> – Models</a:t>
            </a:r>
          </a:p>
          <a:p>
            <a:pPr marL="0" indent="0">
              <a:buNone/>
            </a:pPr>
            <a:r>
              <a:rPr lang="en-IN" sz="1800" dirty="0"/>
              <a:t>	Matplotlib &amp; Seaborn- Data visualization</a:t>
            </a:r>
          </a:p>
          <a:p>
            <a:pPr>
              <a:buFont typeface="Century Gothic" panose="020B0502020202020204" pitchFamily="34" charset="0"/>
              <a:buChar char="►"/>
            </a:pPr>
            <a:r>
              <a:rPr lang="en-IN" sz="1800" dirty="0" err="1"/>
              <a:t>Jupyter</a:t>
            </a:r>
            <a:r>
              <a:rPr lang="en-IN" sz="1800" dirty="0"/>
              <a:t> Notebook</a:t>
            </a:r>
          </a:p>
          <a:p>
            <a:pPr>
              <a:buFont typeface="Century Gothic" panose="020B0502020202020204" pitchFamily="34" charset="0"/>
              <a:buChar char="►"/>
            </a:pPr>
            <a:r>
              <a:rPr lang="en-IN" sz="1800" dirty="0"/>
              <a:t>Google Collab</a:t>
            </a:r>
          </a:p>
          <a:p>
            <a:pPr marL="0" indent="0">
              <a:buNone/>
            </a:pPr>
            <a:endParaRPr lang="en-IN" sz="1800" dirty="0"/>
          </a:p>
          <a:p>
            <a:pPr>
              <a:buFont typeface="Century Gothic" panose="020B0502020202020204" pitchFamily="34" charset="0"/>
              <a:buChar char="►"/>
            </a:pPr>
            <a:endParaRPr lang="en-IN" sz="1800" dirty="0"/>
          </a:p>
          <a:p>
            <a:pPr>
              <a:buFont typeface="Century Gothic" panose="020B0502020202020204" pitchFamily="34" charset="0"/>
              <a:buChar char="►"/>
            </a:pPr>
            <a:endParaRPr lang="en-IN" sz="1800" dirty="0"/>
          </a:p>
          <a:p>
            <a:pPr marL="0" indent="0">
              <a:buNone/>
            </a:pPr>
            <a:endParaRPr lang="en-IN" sz="1800" dirty="0"/>
          </a:p>
          <a:p>
            <a:pPr marL="0" indent="0">
              <a:buNone/>
            </a:pPr>
            <a:endParaRPr lang="en-IN" sz="1800" dirty="0"/>
          </a:p>
        </p:txBody>
      </p:sp>
    </p:spTree>
    <p:extLst>
      <p:ext uri="{BB962C8B-B14F-4D97-AF65-F5344CB8AC3E}">
        <p14:creationId xmlns:p14="http://schemas.microsoft.com/office/powerpoint/2010/main" val="442217861"/>
      </p:ext>
    </p:extLst>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86457BD2-E409-FD46-4B0E-23BE15F9E732}"/>
              </a:ext>
            </a:extLst>
          </p:cNvPr>
          <p:cNvSpPr>
            <a:spLocks noGrp="1"/>
          </p:cNvSpPr>
          <p:nvPr>
            <p:ph type="title"/>
          </p:nvPr>
        </p:nvSpPr>
        <p:spPr>
          <a:xfrm>
            <a:off x="1" y="1645920"/>
            <a:ext cx="4176022" cy="4470821"/>
          </a:xfrm>
        </p:spPr>
        <p:txBody>
          <a:bodyPr>
            <a:normAutofit/>
          </a:bodyPr>
          <a:lstStyle/>
          <a:p>
            <a:pPr algn="r"/>
            <a:r>
              <a:rPr lang="en-IN" dirty="0">
                <a:solidFill>
                  <a:srgbClr val="FFFFFF"/>
                </a:solidFill>
              </a:rPr>
              <a:t>Data Sources</a:t>
            </a:r>
          </a:p>
        </p:txBody>
      </p:sp>
      <p:sp>
        <p:nvSpPr>
          <p:cNvPr id="3" name="Content Placeholder 2">
            <a:extLst>
              <a:ext uri="{FF2B5EF4-FFF2-40B4-BE49-F238E27FC236}">
                <a16:creationId xmlns:a16="http://schemas.microsoft.com/office/drawing/2014/main" id="{55C3C7A9-1CE3-3E07-EBF4-FEFAC88373D1}"/>
              </a:ext>
            </a:extLst>
          </p:cNvPr>
          <p:cNvSpPr>
            <a:spLocks noGrp="1"/>
          </p:cNvSpPr>
          <p:nvPr>
            <p:ph idx="1"/>
          </p:nvPr>
        </p:nvSpPr>
        <p:spPr>
          <a:xfrm>
            <a:off x="5018400" y="314539"/>
            <a:ext cx="6345634" cy="4470821"/>
          </a:xfrm>
        </p:spPr>
        <p:txBody>
          <a:bodyPr>
            <a:normAutofit/>
          </a:bodyPr>
          <a:lstStyle/>
          <a:p>
            <a:r>
              <a:rPr lang="en-US" sz="1800" dirty="0"/>
              <a:t>Kaggle - </a:t>
            </a:r>
            <a:r>
              <a:rPr lang="en-US" sz="1800" dirty="0">
                <a:solidFill>
                  <a:schemeClr val="tx2">
                    <a:lumMod val="75000"/>
                  </a:schemeClr>
                </a:solidFill>
                <a:effectLst>
                  <a:outerShdw blurRad="38100" dist="38100" dir="2700000" algn="tl">
                    <a:srgbClr val="000000">
                      <a:alpha val="43137"/>
                    </a:srgbClr>
                  </a:outerShdw>
                </a:effectLst>
              </a:rPr>
              <a:t>Kaggle | Marketing Analytics</a:t>
            </a:r>
          </a:p>
          <a:p>
            <a:pPr marL="0" indent="0">
              <a:buNone/>
            </a:pPr>
            <a:endParaRPr lang="en-US" sz="1800" dirty="0">
              <a:solidFill>
                <a:srgbClr val="C4E46E"/>
              </a:solidFill>
              <a:effectLst>
                <a:outerShdw blurRad="38100" dist="38100" dir="2700000" algn="tl">
                  <a:srgbClr val="000000">
                    <a:alpha val="43137"/>
                  </a:srgbClr>
                </a:outerShdw>
              </a:effectLst>
            </a:endParaRPr>
          </a:p>
          <a:p>
            <a:r>
              <a:rPr lang="en-US" sz="1800" dirty="0"/>
              <a:t>Information related to customer and their purchases over 3 years from 2012- 2014. There are 28 features and about 2300 tuples.</a:t>
            </a:r>
          </a:p>
          <a:p>
            <a:endParaRPr lang="en-US" dirty="0"/>
          </a:p>
          <a:p>
            <a:pPr marL="0" indent="0">
              <a:buNone/>
            </a:pPr>
            <a:endParaRPr lang="en-IN" dirty="0"/>
          </a:p>
        </p:txBody>
      </p:sp>
      <p:pic>
        <p:nvPicPr>
          <p:cNvPr id="4" name="Picture 3" descr="A picture containing table&#10;&#10;Description automatically generated">
            <a:extLst>
              <a:ext uri="{FF2B5EF4-FFF2-40B4-BE49-F238E27FC236}">
                <a16:creationId xmlns:a16="http://schemas.microsoft.com/office/drawing/2014/main" id="{BC5493DF-DF59-E351-AA3B-54824CC8CC2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9526" y="2063408"/>
            <a:ext cx="6345633" cy="4691302"/>
          </a:xfrm>
          <a:prstGeom prst="rect">
            <a:avLst/>
          </a:prstGeom>
          <a:noFill/>
          <a:ln>
            <a:noFill/>
          </a:ln>
          <a:effectLst>
            <a:outerShdw blurRad="63500" sx="101000" sy="101000" algn="ctr" rotWithShape="0">
              <a:prstClr val="black">
                <a:alpha val="40000"/>
              </a:prstClr>
            </a:outerShdw>
          </a:effectLst>
        </p:spPr>
      </p:pic>
    </p:spTree>
    <p:extLst>
      <p:ext uri="{BB962C8B-B14F-4D97-AF65-F5344CB8AC3E}">
        <p14:creationId xmlns:p14="http://schemas.microsoft.com/office/powerpoint/2010/main" val="566862484"/>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F8E70F69-024D-6A27-97DC-0EF60D592E6B}"/>
              </a:ext>
            </a:extLst>
          </p:cNvPr>
          <p:cNvSpPr>
            <a:spLocks noGrp="1"/>
          </p:cNvSpPr>
          <p:nvPr>
            <p:ph type="title"/>
          </p:nvPr>
        </p:nvSpPr>
        <p:spPr>
          <a:xfrm>
            <a:off x="-273560" y="1360188"/>
            <a:ext cx="5191759" cy="4714661"/>
          </a:xfrm>
        </p:spPr>
        <p:txBody>
          <a:bodyPr>
            <a:normAutofit/>
          </a:bodyPr>
          <a:lstStyle/>
          <a:p>
            <a:pPr algn="ctr"/>
            <a:r>
              <a:rPr lang="en-IN" dirty="0">
                <a:solidFill>
                  <a:srgbClr val="FFFFFF"/>
                </a:solidFill>
              </a:rPr>
              <a:t>Data </a:t>
            </a:r>
            <a:br>
              <a:rPr lang="en-IN" dirty="0">
                <a:solidFill>
                  <a:srgbClr val="FFFFFF"/>
                </a:solidFill>
              </a:rPr>
            </a:br>
            <a:r>
              <a:rPr lang="en-IN" dirty="0">
                <a:solidFill>
                  <a:srgbClr val="FFFFFF"/>
                </a:solidFill>
              </a:rPr>
              <a:t>Pre-processing</a:t>
            </a:r>
          </a:p>
        </p:txBody>
      </p:sp>
      <p:sp>
        <p:nvSpPr>
          <p:cNvPr id="3" name="Content Placeholder 2">
            <a:extLst>
              <a:ext uri="{FF2B5EF4-FFF2-40B4-BE49-F238E27FC236}">
                <a16:creationId xmlns:a16="http://schemas.microsoft.com/office/drawing/2014/main" id="{EB61D0F3-E120-CC3B-8B29-EA08CD6B865B}"/>
              </a:ext>
            </a:extLst>
          </p:cNvPr>
          <p:cNvSpPr>
            <a:spLocks noGrp="1"/>
          </p:cNvSpPr>
          <p:nvPr>
            <p:ph idx="1"/>
          </p:nvPr>
        </p:nvSpPr>
        <p:spPr>
          <a:xfrm>
            <a:off x="5264473" y="1474231"/>
            <a:ext cx="5919503" cy="4470821"/>
          </a:xfrm>
        </p:spPr>
        <p:txBody>
          <a:bodyPr>
            <a:normAutofit fontScale="85000" lnSpcReduction="20000"/>
          </a:bodyPr>
          <a:lstStyle/>
          <a:p>
            <a:r>
              <a:rPr lang="en-IN" dirty="0"/>
              <a:t>String Manipulation</a:t>
            </a:r>
          </a:p>
          <a:p>
            <a:pPr marL="0" indent="0">
              <a:buNone/>
            </a:pPr>
            <a:r>
              <a:rPr lang="en-IN" dirty="0"/>
              <a:t>		Income Feature</a:t>
            </a:r>
          </a:p>
          <a:p>
            <a:pPr>
              <a:buFont typeface="Century Gothic" panose="020B0502020202020204" pitchFamily="34" charset="0"/>
              <a:buChar char="►"/>
            </a:pPr>
            <a:r>
              <a:rPr lang="en-IN" dirty="0"/>
              <a:t>Categorical to Ordinal Feature Conversion</a:t>
            </a:r>
          </a:p>
          <a:p>
            <a:pPr marL="0" indent="0">
              <a:buNone/>
            </a:pPr>
            <a:r>
              <a:rPr lang="en-IN" dirty="0"/>
              <a:t>		Marital Status</a:t>
            </a:r>
          </a:p>
          <a:p>
            <a:pPr marL="0" indent="0">
              <a:buNone/>
            </a:pPr>
            <a:r>
              <a:rPr lang="en-IN" dirty="0"/>
              <a:t>		Education</a:t>
            </a:r>
          </a:p>
          <a:p>
            <a:pPr>
              <a:buFont typeface="Century Gothic" panose="020B0502020202020204" pitchFamily="34" charset="0"/>
              <a:buChar char="►"/>
            </a:pPr>
            <a:r>
              <a:rPr lang="en-IN" dirty="0"/>
              <a:t>Date related Conversions</a:t>
            </a:r>
          </a:p>
          <a:p>
            <a:pPr marL="0" indent="0">
              <a:buNone/>
            </a:pPr>
            <a:r>
              <a:rPr lang="en-IN" dirty="0"/>
              <a:t>		Year of Birth to Age </a:t>
            </a:r>
          </a:p>
          <a:p>
            <a:pPr marL="0" indent="0">
              <a:buNone/>
            </a:pPr>
            <a:r>
              <a:rPr lang="en-IN" dirty="0"/>
              <a:t>		Customer joining date to Number of 				customer days till today</a:t>
            </a:r>
          </a:p>
          <a:p>
            <a:pPr>
              <a:buFont typeface="Century Gothic" panose="020B0502020202020204" pitchFamily="34" charset="0"/>
              <a:buChar char="►"/>
            </a:pPr>
            <a:r>
              <a:rPr lang="en-IN" dirty="0"/>
              <a:t>Missing Value Imputation of Income Column using Median as mean and median are almost equal for the attribute and median is robust to outliers.</a:t>
            </a:r>
          </a:p>
          <a:p>
            <a:pPr>
              <a:buFont typeface="Century Gothic" panose="020B0502020202020204" pitchFamily="34" charset="0"/>
              <a:buChar char="►"/>
            </a:pPr>
            <a:r>
              <a:rPr lang="en-IN" dirty="0"/>
              <a:t>Data entry errors (noise) in Year of birth attribute, 3 tuple are removed from dataset.</a:t>
            </a:r>
          </a:p>
        </p:txBody>
      </p:sp>
    </p:spTree>
    <p:extLst>
      <p:ext uri="{BB962C8B-B14F-4D97-AF65-F5344CB8AC3E}">
        <p14:creationId xmlns:p14="http://schemas.microsoft.com/office/powerpoint/2010/main" val="2243441918"/>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93926A9-A51B-676C-1C8A-B8B23233C45A}"/>
              </a:ext>
            </a:extLst>
          </p:cNvPr>
          <p:cNvSpPr>
            <a:spLocks noGrp="1"/>
          </p:cNvSpPr>
          <p:nvPr>
            <p:ph type="title"/>
          </p:nvPr>
        </p:nvSpPr>
        <p:spPr>
          <a:xfrm>
            <a:off x="825818" y="716841"/>
            <a:ext cx="3522879" cy="1387730"/>
          </a:xfrm>
        </p:spPr>
        <p:txBody>
          <a:bodyPr>
            <a:normAutofit fontScale="90000"/>
          </a:bodyPr>
          <a:lstStyle/>
          <a:p>
            <a:pPr algn="ctr">
              <a:buClr>
                <a:srgbClr val="92D050"/>
              </a:buClr>
            </a:pPr>
            <a:r>
              <a:rPr lang="en-IN" dirty="0">
                <a:solidFill>
                  <a:schemeClr val="bg1"/>
                </a:solidFill>
              </a:rPr>
              <a:t>Exploratory Data Analysis</a:t>
            </a:r>
            <a:br>
              <a:rPr lang="en-IN" dirty="0">
                <a:solidFill>
                  <a:schemeClr val="bg1"/>
                </a:solidFill>
              </a:rPr>
            </a:br>
            <a:endParaRPr lang="en-IN" sz="2200" dirty="0">
              <a:solidFill>
                <a:schemeClr val="bg1"/>
              </a:solidFill>
            </a:endParaRPr>
          </a:p>
        </p:txBody>
      </p:sp>
      <p:sp>
        <p:nvSpPr>
          <p:cNvPr id="3" name="Content Placeholder 2">
            <a:extLst>
              <a:ext uri="{FF2B5EF4-FFF2-40B4-BE49-F238E27FC236}">
                <a16:creationId xmlns:a16="http://schemas.microsoft.com/office/drawing/2014/main" id="{B167D148-E35E-51A1-0E5E-3F9E0214B02A}"/>
              </a:ext>
            </a:extLst>
          </p:cNvPr>
          <p:cNvSpPr>
            <a:spLocks noGrp="1"/>
          </p:cNvSpPr>
          <p:nvPr>
            <p:ph idx="1"/>
          </p:nvPr>
        </p:nvSpPr>
        <p:spPr>
          <a:xfrm>
            <a:off x="5204109" y="1645920"/>
            <a:ext cx="5919503" cy="4470821"/>
          </a:xfrm>
        </p:spPr>
        <p:txBody>
          <a:bodyPr>
            <a:normAutofit/>
          </a:bodyPr>
          <a:lstStyle/>
          <a:p>
            <a:pPr marL="0" indent="0">
              <a:buNone/>
            </a:pPr>
            <a:endParaRPr lang="en-IN" dirty="0"/>
          </a:p>
          <a:p>
            <a:pPr marL="0" indent="0">
              <a:buNone/>
            </a:pPr>
            <a:endParaRPr lang="en-IN" dirty="0"/>
          </a:p>
        </p:txBody>
      </p:sp>
      <p:pic>
        <p:nvPicPr>
          <p:cNvPr id="5" name="Picture 4">
            <a:extLst>
              <a:ext uri="{FF2B5EF4-FFF2-40B4-BE49-F238E27FC236}">
                <a16:creationId xmlns:a16="http://schemas.microsoft.com/office/drawing/2014/main" id="{C34A8FF0-0D28-0B8D-F000-F293DD34B687}"/>
              </a:ext>
            </a:extLst>
          </p:cNvPr>
          <p:cNvPicPr>
            <a:picLocks noChangeAspect="1"/>
          </p:cNvPicPr>
          <p:nvPr/>
        </p:nvPicPr>
        <p:blipFill rotWithShape="1">
          <a:blip r:embed="rId2"/>
          <a:srcRect l="26113" t="41131" r="40029" b="15938"/>
          <a:stretch/>
        </p:blipFill>
        <p:spPr>
          <a:xfrm>
            <a:off x="5256124" y="176644"/>
            <a:ext cx="5075089" cy="3340678"/>
          </a:xfrm>
          <a:prstGeom prst="rect">
            <a:avLst/>
          </a:prstGeom>
        </p:spPr>
      </p:pic>
      <p:sp>
        <p:nvSpPr>
          <p:cNvPr id="6" name="TextBox 5">
            <a:extLst>
              <a:ext uri="{FF2B5EF4-FFF2-40B4-BE49-F238E27FC236}">
                <a16:creationId xmlns:a16="http://schemas.microsoft.com/office/drawing/2014/main" id="{D975331F-784E-C2C8-8ED4-4483C66986CF}"/>
              </a:ext>
            </a:extLst>
          </p:cNvPr>
          <p:cNvSpPr txBox="1"/>
          <p:nvPr/>
        </p:nvSpPr>
        <p:spPr>
          <a:xfrm>
            <a:off x="458472" y="2424715"/>
            <a:ext cx="4232583" cy="3785652"/>
          </a:xfrm>
          <a:prstGeom prst="rect">
            <a:avLst/>
          </a:prstGeom>
          <a:noFill/>
        </p:spPr>
        <p:txBody>
          <a:bodyPr wrap="square" rtlCol="0">
            <a:spAutoFit/>
          </a:bodyPr>
          <a:lstStyle/>
          <a:p>
            <a:pPr marL="285750" indent="-285750">
              <a:buClr>
                <a:srgbClr val="92D050"/>
              </a:buClr>
              <a:buFont typeface="Century Gothic" panose="020B0502020202020204" pitchFamily="34" charset="0"/>
              <a:buChar char="►"/>
            </a:pPr>
            <a:r>
              <a:rPr lang="en-IN" sz="2000" dirty="0">
                <a:solidFill>
                  <a:schemeClr val="bg1"/>
                </a:solidFill>
              </a:rPr>
              <a:t>Descriptive statistics</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Correlation Analysis</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Analysis of Total Amount spent on Purchases with respect to Income</a:t>
            </a:r>
          </a:p>
          <a:p>
            <a:pPr>
              <a:buClr>
                <a:srgbClr val="92D050"/>
              </a:buClr>
            </a:pPr>
            <a:endParaRPr lang="en-IN" sz="2000" dirty="0">
              <a:solidFill>
                <a:schemeClr val="bg1"/>
              </a:solidFill>
            </a:endParaRPr>
          </a:p>
          <a:p>
            <a:pPr marL="285750" indent="-285750">
              <a:buClr>
                <a:srgbClr val="92D050"/>
              </a:buClr>
              <a:buFont typeface="Century Gothic" panose="020B0502020202020204" pitchFamily="34" charset="0"/>
              <a:buChar char="►"/>
            </a:pPr>
            <a:r>
              <a:rPr lang="en-IN" sz="2000" dirty="0">
                <a:solidFill>
                  <a:schemeClr val="bg1"/>
                </a:solidFill>
              </a:rPr>
              <a:t>Analysis of Total  number of purchases with respect to Countries</a:t>
            </a:r>
            <a:br>
              <a:rPr lang="en-IN" sz="2000" dirty="0">
                <a:solidFill>
                  <a:schemeClr val="bg1"/>
                </a:solidFill>
              </a:rPr>
            </a:br>
            <a:endParaRPr lang="en-IN" sz="2000" dirty="0"/>
          </a:p>
        </p:txBody>
      </p:sp>
      <p:pic>
        <p:nvPicPr>
          <p:cNvPr id="7" name="Picture 6">
            <a:extLst>
              <a:ext uri="{FF2B5EF4-FFF2-40B4-BE49-F238E27FC236}">
                <a16:creationId xmlns:a16="http://schemas.microsoft.com/office/drawing/2014/main" id="{3261E43D-62F9-EB31-7B8B-2ECEE7DED369}"/>
              </a:ext>
            </a:extLst>
          </p:cNvPr>
          <p:cNvPicPr>
            <a:picLocks noChangeAspect="1"/>
          </p:cNvPicPr>
          <p:nvPr/>
        </p:nvPicPr>
        <p:blipFill rotWithShape="1">
          <a:blip r:embed="rId3"/>
          <a:srcRect l="26547" t="58810" r="42500" b="13227"/>
          <a:stretch/>
        </p:blipFill>
        <p:spPr>
          <a:xfrm>
            <a:off x="5459663" y="3709641"/>
            <a:ext cx="5486400" cy="2483459"/>
          </a:xfrm>
          <a:prstGeom prst="rect">
            <a:avLst/>
          </a:prstGeom>
        </p:spPr>
      </p:pic>
    </p:spTree>
    <p:extLst>
      <p:ext uri="{BB962C8B-B14F-4D97-AF65-F5344CB8AC3E}">
        <p14:creationId xmlns:p14="http://schemas.microsoft.com/office/powerpoint/2010/main" val="3038650365"/>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6">
            <a:extLst>
              <a:ext uri="{FF2B5EF4-FFF2-40B4-BE49-F238E27FC236}">
                <a16:creationId xmlns:a16="http://schemas.microsoft.com/office/drawing/2014/main" id="{6754CCAD-52C3-F732-DB57-945A06B1E3B9}"/>
              </a:ext>
            </a:extLst>
          </p:cNvPr>
          <p:cNvSpPr>
            <a:spLocks noGrp="1"/>
          </p:cNvSpPr>
          <p:nvPr>
            <p:ph type="title"/>
          </p:nvPr>
        </p:nvSpPr>
        <p:spPr>
          <a:xfrm>
            <a:off x="281994" y="1994580"/>
            <a:ext cx="4426923" cy="4470400"/>
          </a:xfrm>
        </p:spPr>
        <p:txBody>
          <a:bodyPr>
            <a:normAutofit/>
          </a:bodyPr>
          <a:lstStyle/>
          <a:p>
            <a:pPr marL="342900" indent="-342900">
              <a:buClr>
                <a:srgbClr val="92D050"/>
              </a:buClr>
              <a:buFont typeface="Century Gothic" panose="020B0502020202020204" pitchFamily="34" charset="0"/>
              <a:buChar char="►"/>
            </a:pPr>
            <a:r>
              <a:rPr lang="en-IN" sz="2000" dirty="0">
                <a:solidFill>
                  <a:schemeClr val="bg1"/>
                </a:solidFill>
              </a:rPr>
              <a:t>Analysis of Total Amount spent on purchasing with respect to children count</a:t>
            </a:r>
            <a:br>
              <a:rPr lang="en-IN" sz="2000" dirty="0">
                <a:solidFill>
                  <a:schemeClr val="bg1"/>
                </a:solidFill>
              </a:rPr>
            </a:br>
            <a:endParaRPr lang="en-IN" sz="2000" dirty="0">
              <a:solidFill>
                <a:schemeClr val="bg1"/>
              </a:solidFill>
            </a:endParaRPr>
          </a:p>
          <a:p>
            <a:pPr marL="342900" indent="-342900">
              <a:buClr>
                <a:srgbClr val="92D050"/>
              </a:buClr>
              <a:buFont typeface="Century Gothic" panose="020B0502020202020204" pitchFamily="34" charset="0"/>
              <a:buChar char="►"/>
            </a:pPr>
            <a:r>
              <a:rPr lang="en-IN" sz="2000" dirty="0">
                <a:solidFill>
                  <a:schemeClr val="bg1"/>
                </a:solidFill>
              </a:rPr>
              <a:t>Analysis of Total Amount spent on purchasing with respect to Marital status</a:t>
            </a:r>
          </a:p>
          <a:p>
            <a:endParaRPr lang="en-IN" dirty="0">
              <a:solidFill>
                <a:schemeClr val="bg1"/>
              </a:solidFill>
            </a:endParaRPr>
          </a:p>
          <a:p>
            <a:pPr marL="0" indent="0">
              <a:buNone/>
            </a:pPr>
            <a:endParaRPr lang="en-IN" dirty="0">
              <a:solidFill>
                <a:schemeClr val="bg1"/>
              </a:solidFill>
            </a:endParaRPr>
          </a:p>
        </p:txBody>
      </p:sp>
      <p:pic>
        <p:nvPicPr>
          <p:cNvPr id="6" name="Content Placeholder 5">
            <a:extLst>
              <a:ext uri="{FF2B5EF4-FFF2-40B4-BE49-F238E27FC236}">
                <a16:creationId xmlns:a16="http://schemas.microsoft.com/office/drawing/2014/main" id="{EB0CD523-E656-E132-36FE-B2AECE5D03D6}"/>
              </a:ext>
            </a:extLst>
          </p:cNvPr>
          <p:cNvPicPr>
            <a:picLocks noGrp="1" noChangeAspect="1"/>
          </p:cNvPicPr>
          <p:nvPr>
            <p:ph idx="1"/>
          </p:nvPr>
        </p:nvPicPr>
        <p:blipFill rotWithShape="1">
          <a:blip r:embed="rId2"/>
          <a:srcRect l="24170" t="28434" r="40116" b="30602"/>
          <a:stretch/>
        </p:blipFill>
        <p:spPr>
          <a:xfrm>
            <a:off x="5166920" y="0"/>
            <a:ext cx="4827474" cy="3341317"/>
          </a:xfrm>
          <a:prstGeom prst="rect">
            <a:avLst/>
          </a:prstGeom>
          <a:effectLst/>
        </p:spPr>
      </p:pic>
      <p:pic>
        <p:nvPicPr>
          <p:cNvPr id="7" name="Picture 6">
            <a:extLst>
              <a:ext uri="{FF2B5EF4-FFF2-40B4-BE49-F238E27FC236}">
                <a16:creationId xmlns:a16="http://schemas.microsoft.com/office/drawing/2014/main" id="{FE081938-1388-6462-8FD3-0E125B9C9A60}"/>
              </a:ext>
            </a:extLst>
          </p:cNvPr>
          <p:cNvPicPr>
            <a:picLocks noChangeAspect="1"/>
          </p:cNvPicPr>
          <p:nvPr/>
        </p:nvPicPr>
        <p:blipFill rotWithShape="1">
          <a:blip r:embed="rId3"/>
          <a:srcRect l="18004" t="44104" r="33303" b="15011"/>
          <a:stretch/>
        </p:blipFill>
        <p:spPr>
          <a:xfrm>
            <a:off x="6531429" y="3491987"/>
            <a:ext cx="5283938" cy="2972993"/>
          </a:xfrm>
          <a:prstGeom prst="rect">
            <a:avLst/>
          </a:prstGeom>
          <a:effectLst/>
        </p:spPr>
      </p:pic>
    </p:spTree>
    <p:extLst>
      <p:ext uri="{BB962C8B-B14F-4D97-AF65-F5344CB8AC3E}">
        <p14:creationId xmlns:p14="http://schemas.microsoft.com/office/powerpoint/2010/main" val="4006771915"/>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Content Placeholder 6">
            <a:extLst>
              <a:ext uri="{FF2B5EF4-FFF2-40B4-BE49-F238E27FC236}">
                <a16:creationId xmlns:a16="http://schemas.microsoft.com/office/drawing/2014/main" id="{6754CCAD-52C3-F732-DB57-945A06B1E3B9}"/>
              </a:ext>
            </a:extLst>
          </p:cNvPr>
          <p:cNvSpPr>
            <a:spLocks noGrp="1"/>
          </p:cNvSpPr>
          <p:nvPr>
            <p:ph type="title"/>
          </p:nvPr>
        </p:nvSpPr>
        <p:spPr>
          <a:xfrm>
            <a:off x="281994" y="1994580"/>
            <a:ext cx="4426923" cy="4470400"/>
          </a:xfrm>
        </p:spPr>
        <p:txBody>
          <a:bodyPr>
            <a:normAutofit/>
          </a:bodyPr>
          <a:lstStyle/>
          <a:p>
            <a:pPr marL="342900" indent="-342900">
              <a:buClr>
                <a:srgbClr val="92D050"/>
              </a:buClr>
              <a:buFont typeface="Century Gothic" panose="020B0502020202020204" pitchFamily="34" charset="0"/>
              <a:buChar char="►"/>
            </a:pPr>
            <a:r>
              <a:rPr lang="en-IN" sz="2000" dirty="0">
                <a:solidFill>
                  <a:schemeClr val="bg1"/>
                </a:solidFill>
              </a:rPr>
              <a:t>Analysis of Total  number of purchases with respect to Customer Complaints</a:t>
            </a:r>
            <a:br>
              <a:rPr lang="en-IN" sz="2000" dirty="0">
                <a:solidFill>
                  <a:schemeClr val="bg1"/>
                </a:solidFill>
              </a:rPr>
            </a:br>
            <a:endParaRPr lang="en-IN" sz="2000" dirty="0">
              <a:solidFill>
                <a:schemeClr val="bg1"/>
              </a:solidFill>
            </a:endParaRPr>
          </a:p>
          <a:p>
            <a:pPr marL="342900" indent="-342900">
              <a:buClr>
                <a:srgbClr val="92D050"/>
              </a:buClr>
              <a:buFont typeface="Century Gothic" panose="020B0502020202020204" pitchFamily="34" charset="0"/>
              <a:buChar char="►"/>
            </a:pPr>
            <a:r>
              <a:rPr lang="en-IN" sz="2000" dirty="0">
                <a:solidFill>
                  <a:schemeClr val="bg1"/>
                </a:solidFill>
              </a:rPr>
              <a:t>Analysis of Total  number of purchases with respect to Countries</a:t>
            </a:r>
            <a:endParaRPr lang="en-IN" dirty="0">
              <a:solidFill>
                <a:schemeClr val="bg1"/>
              </a:solidFill>
            </a:endParaRPr>
          </a:p>
          <a:p>
            <a:pPr marL="0" indent="0">
              <a:buNone/>
            </a:pPr>
            <a:endParaRPr lang="en-IN" dirty="0">
              <a:solidFill>
                <a:schemeClr val="bg1"/>
              </a:solidFill>
            </a:endParaRPr>
          </a:p>
        </p:txBody>
      </p:sp>
      <p:pic>
        <p:nvPicPr>
          <p:cNvPr id="9" name="Content Placeholder 8">
            <a:extLst>
              <a:ext uri="{FF2B5EF4-FFF2-40B4-BE49-F238E27FC236}">
                <a16:creationId xmlns:a16="http://schemas.microsoft.com/office/drawing/2014/main" id="{F934816E-4A8E-D7A6-A2EA-41E045A038E9}"/>
              </a:ext>
            </a:extLst>
          </p:cNvPr>
          <p:cNvPicPr>
            <a:picLocks noGrp="1" noChangeAspect="1"/>
          </p:cNvPicPr>
          <p:nvPr>
            <p:ph idx="1"/>
          </p:nvPr>
        </p:nvPicPr>
        <p:blipFill rotWithShape="1">
          <a:blip r:embed="rId2"/>
          <a:srcRect l="25826" t="53819" r="48684" b="20237"/>
          <a:stretch/>
        </p:blipFill>
        <p:spPr>
          <a:xfrm>
            <a:off x="5272905" y="323563"/>
            <a:ext cx="4862286" cy="3062515"/>
          </a:xfrm>
        </p:spPr>
      </p:pic>
      <p:pic>
        <p:nvPicPr>
          <p:cNvPr id="13" name="Picture 12">
            <a:extLst>
              <a:ext uri="{FF2B5EF4-FFF2-40B4-BE49-F238E27FC236}">
                <a16:creationId xmlns:a16="http://schemas.microsoft.com/office/drawing/2014/main" id="{2276D9EC-CB0B-6B9A-BF82-694C56E0B988}"/>
              </a:ext>
            </a:extLst>
          </p:cNvPr>
          <p:cNvPicPr>
            <a:picLocks noChangeAspect="1"/>
          </p:cNvPicPr>
          <p:nvPr/>
        </p:nvPicPr>
        <p:blipFill rotWithShape="1">
          <a:blip r:embed="rId3"/>
          <a:srcRect l="26547" t="58810" r="42500" b="13227"/>
          <a:stretch/>
        </p:blipFill>
        <p:spPr>
          <a:xfrm>
            <a:off x="5459663" y="3709641"/>
            <a:ext cx="5486400" cy="2483459"/>
          </a:xfrm>
          <a:prstGeom prst="rect">
            <a:avLst/>
          </a:prstGeom>
        </p:spPr>
      </p:pic>
    </p:spTree>
    <p:extLst>
      <p:ext uri="{BB962C8B-B14F-4D97-AF65-F5344CB8AC3E}">
        <p14:creationId xmlns:p14="http://schemas.microsoft.com/office/powerpoint/2010/main" val="3836501095"/>
      </p:ext>
    </p:extLst>
  </p:cSld>
  <p:clrMapOvr>
    <a:overrideClrMapping bg1="lt1" tx1="dk1" bg2="lt2" tx2="dk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52BEFF1-896C-45B1-B02C-96A6A1BC38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 name="Freeform 36">
            <a:extLst>
              <a:ext uri="{FF2B5EF4-FFF2-40B4-BE49-F238E27FC236}">
                <a16:creationId xmlns:a16="http://schemas.microsoft.com/office/drawing/2014/main" id="{BB237A14-61B1-4C00-A670-5D8D68A866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44637" y="0"/>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2">
              <a:alpha val="20000"/>
            </a:schemeClr>
          </a:solidFill>
          <a:ln>
            <a:noFill/>
          </a:ln>
        </p:spPr>
        <p:txBody>
          <a:bodyPr rtlCol="0" anchor="ctr"/>
          <a:lstStyle/>
          <a:p>
            <a:pPr algn="ctr"/>
            <a:endParaRPr lang="en-US"/>
          </a:p>
        </p:txBody>
      </p:sp>
      <p:sp>
        <p:nvSpPr>
          <p:cNvPr id="12" name="Freeform: Shape 11">
            <a:extLst>
              <a:ext uri="{FF2B5EF4-FFF2-40B4-BE49-F238E27FC236}">
                <a16:creationId xmlns:a16="http://schemas.microsoft.com/office/drawing/2014/main" id="{8598F259-6F54-47A3-8D13-1603D786A3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990911" cy="6858001"/>
          </a:xfrm>
          <a:custGeom>
            <a:avLst/>
            <a:gdLst>
              <a:gd name="connsiteX0" fmla="*/ 3646196 w 4990911"/>
              <a:gd name="connsiteY0" fmla="*/ 0 h 6858001"/>
              <a:gd name="connsiteX1" fmla="*/ 4989734 w 4990911"/>
              <a:gd name="connsiteY1" fmla="*/ 0 h 6858001"/>
              <a:gd name="connsiteX2" fmla="*/ 4964689 w 4990911"/>
              <a:gd name="connsiteY2" fmla="*/ 155677 h 6858001"/>
              <a:gd name="connsiteX3" fmla="*/ 4940820 w 4990911"/>
              <a:gd name="connsiteY3" fmla="*/ 310668 h 6858001"/>
              <a:gd name="connsiteX4" fmla="*/ 4917456 w 4990911"/>
              <a:gd name="connsiteY4" fmla="*/ 466344 h 6858001"/>
              <a:gd name="connsiteX5" fmla="*/ 4897453 w 4990911"/>
              <a:gd name="connsiteY5" fmla="*/ 622707 h 6858001"/>
              <a:gd name="connsiteX6" fmla="*/ 4877282 w 4990911"/>
              <a:gd name="connsiteY6" fmla="*/ 778383 h 6858001"/>
              <a:gd name="connsiteX7" fmla="*/ 4858456 w 4990911"/>
              <a:gd name="connsiteY7" fmla="*/ 934746 h 6858001"/>
              <a:gd name="connsiteX8" fmla="*/ 4842320 w 4990911"/>
              <a:gd name="connsiteY8" fmla="*/ 1089051 h 6858001"/>
              <a:gd name="connsiteX9" fmla="*/ 4827024 w 4990911"/>
              <a:gd name="connsiteY9" fmla="*/ 1245413 h 6858001"/>
              <a:gd name="connsiteX10" fmla="*/ 4813072 w 4990911"/>
              <a:gd name="connsiteY10" fmla="*/ 1401090 h 6858001"/>
              <a:gd name="connsiteX11" fmla="*/ 4800970 w 4990911"/>
              <a:gd name="connsiteY11" fmla="*/ 1554023 h 6858001"/>
              <a:gd name="connsiteX12" fmla="*/ 4788867 w 4990911"/>
              <a:gd name="connsiteY12" fmla="*/ 1709014 h 6858001"/>
              <a:gd name="connsiteX13" fmla="*/ 4778782 w 4990911"/>
              <a:gd name="connsiteY13" fmla="*/ 1861947 h 6858001"/>
              <a:gd name="connsiteX14" fmla="*/ 4770882 w 4990911"/>
              <a:gd name="connsiteY14" fmla="*/ 2014881 h 6858001"/>
              <a:gd name="connsiteX15" fmla="*/ 4762645 w 4990911"/>
              <a:gd name="connsiteY15" fmla="*/ 2167128 h 6858001"/>
              <a:gd name="connsiteX16" fmla="*/ 4755754 w 4990911"/>
              <a:gd name="connsiteY16" fmla="*/ 2318004 h 6858001"/>
              <a:gd name="connsiteX17" fmla="*/ 4750879 w 4990911"/>
              <a:gd name="connsiteY17" fmla="*/ 2467509 h 6858001"/>
              <a:gd name="connsiteX18" fmla="*/ 4746677 w 4990911"/>
              <a:gd name="connsiteY18" fmla="*/ 2617013 h 6858001"/>
              <a:gd name="connsiteX19" fmla="*/ 4742643 w 4990911"/>
              <a:gd name="connsiteY19" fmla="*/ 2765146 h 6858001"/>
              <a:gd name="connsiteX20" fmla="*/ 4740794 w 4990911"/>
              <a:gd name="connsiteY20" fmla="*/ 2911221 h 6858001"/>
              <a:gd name="connsiteX21" fmla="*/ 4738777 w 4990911"/>
              <a:gd name="connsiteY21" fmla="*/ 3057297 h 6858001"/>
              <a:gd name="connsiteX22" fmla="*/ 4737768 w 4990911"/>
              <a:gd name="connsiteY22" fmla="*/ 3201315 h 6858001"/>
              <a:gd name="connsiteX23" fmla="*/ 4738777 w 4990911"/>
              <a:gd name="connsiteY23" fmla="*/ 3343961 h 6858001"/>
              <a:gd name="connsiteX24" fmla="*/ 4738777 w 4990911"/>
              <a:gd name="connsiteY24" fmla="*/ 3485236 h 6858001"/>
              <a:gd name="connsiteX25" fmla="*/ 4740794 w 4990911"/>
              <a:gd name="connsiteY25" fmla="*/ 3625139 h 6858001"/>
              <a:gd name="connsiteX26" fmla="*/ 4743819 w 4990911"/>
              <a:gd name="connsiteY26" fmla="*/ 3762299 h 6858001"/>
              <a:gd name="connsiteX27" fmla="*/ 4746677 w 4990911"/>
              <a:gd name="connsiteY27" fmla="*/ 3898087 h 6858001"/>
              <a:gd name="connsiteX28" fmla="*/ 4749871 w 4990911"/>
              <a:gd name="connsiteY28" fmla="*/ 4031133 h 6858001"/>
              <a:gd name="connsiteX29" fmla="*/ 4754745 w 4990911"/>
              <a:gd name="connsiteY29" fmla="*/ 4163492 h 6858001"/>
              <a:gd name="connsiteX30" fmla="*/ 4759956 w 4990911"/>
              <a:gd name="connsiteY30" fmla="*/ 4293793 h 6858001"/>
              <a:gd name="connsiteX31" fmla="*/ 4764662 w 4990911"/>
              <a:gd name="connsiteY31" fmla="*/ 4421352 h 6858001"/>
              <a:gd name="connsiteX32" fmla="*/ 4777942 w 4990911"/>
              <a:gd name="connsiteY32" fmla="*/ 4670298 h 6858001"/>
              <a:gd name="connsiteX33" fmla="*/ 4792061 w 4990911"/>
              <a:gd name="connsiteY33" fmla="*/ 4908956 h 6858001"/>
              <a:gd name="connsiteX34" fmla="*/ 4806853 w 4990911"/>
              <a:gd name="connsiteY34" fmla="*/ 5138013 h 6858001"/>
              <a:gd name="connsiteX35" fmla="*/ 4823158 w 4990911"/>
              <a:gd name="connsiteY35" fmla="*/ 5354726 h 6858001"/>
              <a:gd name="connsiteX36" fmla="*/ 4840135 w 4990911"/>
              <a:gd name="connsiteY36" fmla="*/ 5561838 h 6858001"/>
              <a:gd name="connsiteX37" fmla="*/ 4858456 w 4990911"/>
              <a:gd name="connsiteY37" fmla="*/ 5753862 h 6858001"/>
              <a:gd name="connsiteX38" fmla="*/ 4876442 w 4990911"/>
              <a:gd name="connsiteY38" fmla="*/ 5934227 h 6858001"/>
              <a:gd name="connsiteX39" fmla="*/ 4894427 w 4990911"/>
              <a:gd name="connsiteY39" fmla="*/ 6100191 h 6858001"/>
              <a:gd name="connsiteX40" fmla="*/ 4911404 w 4990911"/>
              <a:gd name="connsiteY40" fmla="*/ 6252438 h 6858001"/>
              <a:gd name="connsiteX41" fmla="*/ 4927541 w 4990911"/>
              <a:gd name="connsiteY41" fmla="*/ 6387541 h 6858001"/>
              <a:gd name="connsiteX42" fmla="*/ 4942837 w 4990911"/>
              <a:gd name="connsiteY42" fmla="*/ 6509613 h 6858001"/>
              <a:gd name="connsiteX43" fmla="*/ 4955612 w 4990911"/>
              <a:gd name="connsiteY43" fmla="*/ 6612483 h 6858001"/>
              <a:gd name="connsiteX44" fmla="*/ 4967714 w 4990911"/>
              <a:gd name="connsiteY44" fmla="*/ 6698894 h 6858001"/>
              <a:gd name="connsiteX45" fmla="*/ 4985028 w 4990911"/>
              <a:gd name="connsiteY45" fmla="*/ 6817538 h 6858001"/>
              <a:gd name="connsiteX46" fmla="*/ 4990911 w 4990911"/>
              <a:gd name="connsiteY46" fmla="*/ 6858000 h 6858001"/>
              <a:gd name="connsiteX47" fmla="*/ 4085557 w 4990911"/>
              <a:gd name="connsiteY47" fmla="*/ 6858000 h 6858001"/>
              <a:gd name="connsiteX48" fmla="*/ 4085557 w 4990911"/>
              <a:gd name="connsiteY48" fmla="*/ 6858001 h 6858001"/>
              <a:gd name="connsiteX49" fmla="*/ 0 w 4990911"/>
              <a:gd name="connsiteY49" fmla="*/ 6858001 h 6858001"/>
              <a:gd name="connsiteX50" fmla="*/ 0 w 4990911"/>
              <a:gd name="connsiteY50" fmla="*/ 1 h 6858001"/>
              <a:gd name="connsiteX51" fmla="*/ 3646196 w 4990911"/>
              <a:gd name="connsiteY51"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990911" h="6858001">
                <a:moveTo>
                  <a:pt x="3646196" y="0"/>
                </a:moveTo>
                <a:lnTo>
                  <a:pt x="4989734" y="0"/>
                </a:lnTo>
                <a:lnTo>
                  <a:pt x="4964689" y="155677"/>
                </a:lnTo>
                <a:lnTo>
                  <a:pt x="4940820" y="310668"/>
                </a:lnTo>
                <a:lnTo>
                  <a:pt x="4917456" y="466344"/>
                </a:lnTo>
                <a:lnTo>
                  <a:pt x="4897453" y="622707"/>
                </a:lnTo>
                <a:lnTo>
                  <a:pt x="4877282" y="778383"/>
                </a:lnTo>
                <a:lnTo>
                  <a:pt x="4858456" y="934746"/>
                </a:lnTo>
                <a:lnTo>
                  <a:pt x="4842320" y="1089051"/>
                </a:lnTo>
                <a:lnTo>
                  <a:pt x="4827024" y="1245413"/>
                </a:lnTo>
                <a:lnTo>
                  <a:pt x="4813072" y="1401090"/>
                </a:lnTo>
                <a:lnTo>
                  <a:pt x="4800970" y="1554023"/>
                </a:lnTo>
                <a:lnTo>
                  <a:pt x="4788867" y="1709014"/>
                </a:lnTo>
                <a:lnTo>
                  <a:pt x="4778782" y="1861947"/>
                </a:lnTo>
                <a:lnTo>
                  <a:pt x="4770882" y="2014881"/>
                </a:lnTo>
                <a:lnTo>
                  <a:pt x="4762645" y="2167128"/>
                </a:lnTo>
                <a:lnTo>
                  <a:pt x="4755754" y="2318004"/>
                </a:lnTo>
                <a:lnTo>
                  <a:pt x="4750879" y="2467509"/>
                </a:lnTo>
                <a:lnTo>
                  <a:pt x="4746677" y="2617013"/>
                </a:lnTo>
                <a:lnTo>
                  <a:pt x="4742643" y="2765146"/>
                </a:lnTo>
                <a:lnTo>
                  <a:pt x="4740794" y="2911221"/>
                </a:lnTo>
                <a:lnTo>
                  <a:pt x="4738777" y="3057297"/>
                </a:lnTo>
                <a:lnTo>
                  <a:pt x="4737768" y="3201315"/>
                </a:lnTo>
                <a:lnTo>
                  <a:pt x="4738777" y="3343961"/>
                </a:lnTo>
                <a:lnTo>
                  <a:pt x="4738777" y="3485236"/>
                </a:lnTo>
                <a:lnTo>
                  <a:pt x="4740794" y="3625139"/>
                </a:lnTo>
                <a:lnTo>
                  <a:pt x="4743819" y="3762299"/>
                </a:lnTo>
                <a:lnTo>
                  <a:pt x="4746677" y="3898087"/>
                </a:lnTo>
                <a:lnTo>
                  <a:pt x="4749871" y="4031133"/>
                </a:lnTo>
                <a:lnTo>
                  <a:pt x="4754745" y="4163492"/>
                </a:lnTo>
                <a:lnTo>
                  <a:pt x="4759956" y="4293793"/>
                </a:lnTo>
                <a:lnTo>
                  <a:pt x="4764662" y="4421352"/>
                </a:lnTo>
                <a:lnTo>
                  <a:pt x="4777942" y="4670298"/>
                </a:lnTo>
                <a:lnTo>
                  <a:pt x="4792061" y="4908956"/>
                </a:lnTo>
                <a:lnTo>
                  <a:pt x="4806853" y="5138013"/>
                </a:lnTo>
                <a:lnTo>
                  <a:pt x="4823158" y="5354726"/>
                </a:lnTo>
                <a:lnTo>
                  <a:pt x="4840135" y="5561838"/>
                </a:lnTo>
                <a:lnTo>
                  <a:pt x="4858456" y="5753862"/>
                </a:lnTo>
                <a:lnTo>
                  <a:pt x="4876442" y="5934227"/>
                </a:lnTo>
                <a:lnTo>
                  <a:pt x="4894427" y="6100191"/>
                </a:lnTo>
                <a:lnTo>
                  <a:pt x="4911404" y="6252438"/>
                </a:lnTo>
                <a:lnTo>
                  <a:pt x="4927541" y="6387541"/>
                </a:lnTo>
                <a:lnTo>
                  <a:pt x="4942837" y="6509613"/>
                </a:lnTo>
                <a:lnTo>
                  <a:pt x="4955612" y="6612483"/>
                </a:lnTo>
                <a:lnTo>
                  <a:pt x="4967714" y="6698894"/>
                </a:lnTo>
                <a:lnTo>
                  <a:pt x="4985028" y="6817538"/>
                </a:lnTo>
                <a:lnTo>
                  <a:pt x="4990911" y="6858000"/>
                </a:lnTo>
                <a:lnTo>
                  <a:pt x="4085557" y="6858000"/>
                </a:lnTo>
                <a:lnTo>
                  <a:pt x="4085557" y="6858001"/>
                </a:lnTo>
                <a:lnTo>
                  <a:pt x="0" y="6858001"/>
                </a:lnTo>
                <a:lnTo>
                  <a:pt x="0" y="1"/>
                </a:lnTo>
                <a:lnTo>
                  <a:pt x="3646196" y="1"/>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BA768A8-4FED-4ED8-9E46-6BE72188EC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7" name="TextBox 16">
            <a:extLst>
              <a:ext uri="{FF2B5EF4-FFF2-40B4-BE49-F238E27FC236}">
                <a16:creationId xmlns:a16="http://schemas.microsoft.com/office/drawing/2014/main" id="{8E03F333-6D4D-71E9-B1F1-D9342BAE23DB}"/>
              </a:ext>
            </a:extLst>
          </p:cNvPr>
          <p:cNvSpPr txBox="1"/>
          <p:nvPr/>
        </p:nvSpPr>
        <p:spPr>
          <a:xfrm>
            <a:off x="304801" y="1524000"/>
            <a:ext cx="4339836" cy="1938992"/>
          </a:xfrm>
          <a:prstGeom prst="rect">
            <a:avLst/>
          </a:prstGeom>
          <a:noFill/>
        </p:spPr>
        <p:txBody>
          <a:bodyPr wrap="square" rtlCol="0">
            <a:spAutoFit/>
          </a:bodyPr>
          <a:lstStyle/>
          <a:p>
            <a:pPr algn="ctr"/>
            <a:r>
              <a:rPr lang="en-IN" sz="4000" dirty="0">
                <a:solidFill>
                  <a:schemeClr val="bg1"/>
                </a:solidFill>
                <a:latin typeface="+mj-lt"/>
              </a:rPr>
              <a:t>Data Preparation and Modelling</a:t>
            </a:r>
          </a:p>
        </p:txBody>
      </p:sp>
      <p:sp>
        <p:nvSpPr>
          <p:cNvPr id="19" name="Content Placeholder 18">
            <a:extLst>
              <a:ext uri="{FF2B5EF4-FFF2-40B4-BE49-F238E27FC236}">
                <a16:creationId xmlns:a16="http://schemas.microsoft.com/office/drawing/2014/main" id="{9CDA80AF-C6E4-5ABF-602F-0B6C0FA1A7CA}"/>
              </a:ext>
            </a:extLst>
          </p:cNvPr>
          <p:cNvSpPr>
            <a:spLocks noGrp="1"/>
          </p:cNvSpPr>
          <p:nvPr>
            <p:ph idx="1"/>
          </p:nvPr>
        </p:nvSpPr>
        <p:spPr>
          <a:xfrm>
            <a:off x="5295713" y="1143001"/>
            <a:ext cx="5827900" cy="4678666"/>
          </a:xfrm>
        </p:spPr>
        <p:txBody>
          <a:bodyPr/>
          <a:lstStyle/>
          <a:p>
            <a:r>
              <a:rPr lang="en-US" dirty="0"/>
              <a:t> Class Imbalance problem, as number of 0’s (People who did not accept the offer) are more compared to 0’s (People who accepted the offer</a:t>
            </a:r>
          </a:p>
          <a:p>
            <a:r>
              <a:rPr lang="en-US" dirty="0"/>
              <a:t>Prepared the dataset, Using</a:t>
            </a:r>
            <a:r>
              <a:rPr lang="en-US" b="1" dirty="0"/>
              <a:t> SMOTE</a:t>
            </a:r>
            <a:r>
              <a:rPr lang="en-US" dirty="0"/>
              <a:t> (Synthetic Minority Oversampling Technique) to oversample the minority class and then use Random under sampler to under sample the majority class</a:t>
            </a:r>
          </a:p>
          <a:p>
            <a:r>
              <a:rPr lang="en-US" dirty="0"/>
              <a:t>Used Supervised learning, classification algorithms such as Decision Tree, KNN and Random Forest classifier to predict the response variable</a:t>
            </a:r>
          </a:p>
        </p:txBody>
      </p:sp>
    </p:spTree>
    <p:extLst>
      <p:ext uri="{BB962C8B-B14F-4D97-AF65-F5344CB8AC3E}">
        <p14:creationId xmlns:p14="http://schemas.microsoft.com/office/powerpoint/2010/main" val="493624541"/>
      </p:ext>
    </p:extLst>
  </p:cSld>
  <p:clrMapOvr>
    <a:overrideClrMapping bg1="lt1" tx1="dk1" bg2="lt2" tx2="dk2" accent1="accent1" accent2="accent2" accent3="accent3" accent4="accent4" accent5="accent5" accent6="accent6" hlink="hlink" folHlink="folHlink"/>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docProps/app.xml><?xml version="1.0" encoding="utf-8"?>
<Properties xmlns="http://schemas.openxmlformats.org/officeDocument/2006/extended-properties" xmlns:vt="http://schemas.openxmlformats.org/officeDocument/2006/docPropsVTypes">
  <Template>Ion</Template>
  <TotalTime>355</TotalTime>
  <Words>636</Words>
  <Application>Microsoft Office PowerPoint</Application>
  <PresentationFormat>Widescreen</PresentationFormat>
  <Paragraphs>106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Century Gothic</vt:lpstr>
      <vt:lpstr>Wingdings 3</vt:lpstr>
      <vt:lpstr>Ion</vt:lpstr>
      <vt:lpstr>Personalized Ad- Analytics for small businesses</vt:lpstr>
      <vt:lpstr>Problem  Statement </vt:lpstr>
      <vt:lpstr>Tools</vt:lpstr>
      <vt:lpstr>Data Sources</vt:lpstr>
      <vt:lpstr>Data  Pre-processing</vt:lpstr>
      <vt:lpstr>Exploratory Data Analysis </vt:lpstr>
      <vt:lpstr>Analysis of Total Amount spent on purchasing with respect to children count  Analysis of Total Amount spent on purchasing with respect to Marital status  </vt:lpstr>
      <vt:lpstr>Analysis of Total  number of purchases with respect to Customer Complaints  Analysis of Total  number of purchases with respect to Countries </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Personalized Ad- Analytics for small businesses</dc:title>
  <dc:creator>madhu roopa</dc:creator>
  <cp:lastModifiedBy>madhu roopa</cp:lastModifiedBy>
  <cp:revision>3</cp:revision>
  <dcterms:created xsi:type="dcterms:W3CDTF">2022-11-30T19:20:22Z</dcterms:created>
  <dcterms:modified xsi:type="dcterms:W3CDTF">2022-12-01T01:21:49Z</dcterms:modified>
</cp:coreProperties>
</file>